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81" r:id="rId2"/>
    <p:sldId id="257" r:id="rId3"/>
    <p:sldId id="270" r:id="rId4"/>
    <p:sldId id="278" r:id="rId5"/>
    <p:sldId id="266" r:id="rId6"/>
    <p:sldId id="285" r:id="rId7"/>
    <p:sldId id="286" r:id="rId8"/>
    <p:sldId id="287" r:id="rId9"/>
    <p:sldId id="288" r:id="rId10"/>
    <p:sldId id="291" r:id="rId11"/>
    <p:sldId id="292" r:id="rId12"/>
    <p:sldId id="271" r:id="rId13"/>
    <p:sldId id="289" r:id="rId14"/>
    <p:sldId id="258" r:id="rId15"/>
    <p:sldId id="267" r:id="rId16"/>
    <p:sldId id="279" r:id="rId17"/>
    <p:sldId id="273" r:id="rId18"/>
    <p:sldId id="282" r:id="rId19"/>
    <p:sldId id="283" r:id="rId20"/>
    <p:sldId id="272" r:id="rId21"/>
    <p:sldId id="274" r:id="rId22"/>
    <p:sldId id="284" r:id="rId23"/>
    <p:sldId id="268" r:id="rId24"/>
    <p:sldId id="259" r:id="rId25"/>
    <p:sldId id="260" r:id="rId26"/>
    <p:sldId id="262" r:id="rId27"/>
    <p:sldId id="263" r:id="rId28"/>
    <p:sldId id="290" r:id="rId29"/>
    <p:sldId id="269" r:id="rId30"/>
    <p:sldId id="277" r:id="rId31"/>
    <p:sldId id="276" r:id="rId32"/>
    <p:sldId id="275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96255-D51E-44F6-A03E-E61FBD55F2BA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356E4-88F0-4DE8-BEE0-40A89E585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356E4-88F0-4DE8-BEE0-40A89E5852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3F0659-15AD-406E-BEA1-7B89A1B78FCD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27C917-3C63-46BB-8312-75F4B625D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New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you will enjoy this so stay awake now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eeping stud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819400"/>
            <a:ext cx="3286125" cy="2665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How to do determine “Representation”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the representatives make the laws, how many representatives will come from each state?</a:t>
            </a:r>
          </a:p>
          <a:p>
            <a:endParaRPr lang="en-US" sz="2800" dirty="0"/>
          </a:p>
          <a:p>
            <a:r>
              <a:rPr lang="en-US" sz="2800" dirty="0" smtClean="0"/>
              <a:t>Big states want more representatives </a:t>
            </a:r>
          </a:p>
          <a:p>
            <a:endParaRPr lang="en-US" sz="2800" dirty="0" smtClean="0"/>
          </a:p>
          <a:p>
            <a:r>
              <a:rPr lang="en-US" sz="2800" dirty="0" smtClean="0"/>
              <a:t>Small states want it to be equal. (“Just because you have more people doesn’t make you better than me.”)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31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Plans were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Virginia Plan – Congress would be two houses. # of representatives determined on state’s population. What states are happy with this plan?</a:t>
            </a:r>
          </a:p>
          <a:p>
            <a:endParaRPr lang="en-US" dirty="0"/>
          </a:p>
          <a:p>
            <a:r>
              <a:rPr lang="en-US" dirty="0" smtClean="0"/>
              <a:t>2.New Jersey Plan – one house; equally represented.  What states are happy with this plan?</a:t>
            </a:r>
          </a:p>
          <a:p>
            <a:r>
              <a:rPr lang="en-US" dirty="0" smtClean="0"/>
              <a:t>3. Connecticut Plan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“Great Compromise”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Great Compromise is the Connecticut Plan!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Made both the big and the small states happy. How? (Hint: # of houses) </a:t>
            </a:r>
          </a:p>
          <a:p>
            <a:endParaRPr lang="en-US" sz="2400" dirty="0" smtClean="0"/>
          </a:p>
          <a:p>
            <a:r>
              <a:rPr lang="en-US" sz="2400" dirty="0" smtClean="0"/>
              <a:t>Either house could present a bill for a new law</a:t>
            </a:r>
          </a:p>
          <a:p>
            <a:endParaRPr lang="en-US" sz="2400" dirty="0" smtClean="0"/>
          </a:p>
          <a:p>
            <a:r>
              <a:rPr lang="en-US" sz="2400" dirty="0" smtClean="0"/>
              <a:t>Both houses had to pass the bill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Held: One representative for every 30,000 people.</a:t>
            </a:r>
          </a:p>
          <a:p>
            <a:r>
              <a:rPr lang="en-US" sz="2800" dirty="0" smtClean="0"/>
              <a:t>Are Black people, people? Do they count the same as White people? </a:t>
            </a:r>
          </a:p>
          <a:p>
            <a:r>
              <a:rPr lang="en-US" sz="2800" dirty="0" smtClean="0"/>
              <a:t>Held: Nope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 descr="3 5 r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583380"/>
            <a:ext cx="3755633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562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slaves made 3 people, not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Branches of Government. Can you name them? </a:t>
            </a:r>
          </a:p>
          <a:p>
            <a:r>
              <a:rPr lang="en-US" dirty="0" smtClean="0"/>
              <a:t>Separation of powers preferred instead of one person being all that</a:t>
            </a:r>
            <a:endParaRPr lang="en-US" dirty="0"/>
          </a:p>
        </p:txBody>
      </p:sp>
      <p:pic>
        <p:nvPicPr>
          <p:cNvPr id="4" name="Picture 3" descr="us constit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810000"/>
            <a:ext cx="2638425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Branches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3776" indent="-457200">
              <a:buAutoNum type="arabicPeriod"/>
            </a:pPr>
            <a:r>
              <a:rPr lang="en-US" sz="2400" dirty="0" smtClean="0"/>
              <a:t>Legislative</a:t>
            </a:r>
          </a:p>
          <a:p>
            <a:pPr marL="493776" indent="-457200">
              <a:buAutoNum type="arabicPeriod"/>
            </a:pPr>
            <a:r>
              <a:rPr lang="en-US" sz="2400" dirty="0" smtClean="0"/>
              <a:t>Executive</a:t>
            </a:r>
          </a:p>
          <a:p>
            <a:pPr marL="493776" indent="-457200">
              <a:buAutoNum type="arabicPeriod"/>
            </a:pPr>
            <a:r>
              <a:rPr lang="en-US" sz="2400" dirty="0" smtClean="0"/>
              <a:t>Judicial</a:t>
            </a:r>
          </a:p>
        </p:txBody>
      </p:sp>
      <p:pic>
        <p:nvPicPr>
          <p:cNvPr id="4" name="Picture 3" descr="3 branc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752600"/>
            <a:ext cx="4787329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Branches Photo</a:t>
            </a:r>
            <a:endParaRPr lang="en-US" dirty="0"/>
          </a:p>
        </p:txBody>
      </p:sp>
      <p:pic>
        <p:nvPicPr>
          <p:cNvPr id="4" name="Content Placeholder 3" descr="3 branch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784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(Congress)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the law – start out as bills; become laws when passed</a:t>
            </a:r>
          </a:p>
          <a:p>
            <a:r>
              <a:rPr lang="en-US" dirty="0" smtClean="0"/>
              <a:t>Two houses</a:t>
            </a:r>
            <a:endParaRPr lang="en-US" dirty="0"/>
          </a:p>
        </p:txBody>
      </p:sp>
      <p:pic>
        <p:nvPicPr>
          <p:cNvPr id="4" name="Picture 3" descr="legislati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429000"/>
            <a:ext cx="5791200" cy="2536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House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 Senate, must be 30 </a:t>
            </a:r>
            <a:r>
              <a:rPr lang="en-US" sz="2400" dirty="0" err="1" smtClean="0"/>
              <a:t>yrs</a:t>
            </a:r>
            <a:r>
              <a:rPr lang="en-US" sz="2400" dirty="0" smtClean="0"/>
              <a:t> old</a:t>
            </a:r>
          </a:p>
          <a:p>
            <a:r>
              <a:rPr lang="en-US" sz="2400" dirty="0" smtClean="0"/>
              <a:t>  2 per state (100 today), not based on population; 6 yr terms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ena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124200"/>
            <a:ext cx="3914775" cy="2703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House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 House of Representatives, must be 25 </a:t>
            </a:r>
            <a:r>
              <a:rPr lang="en-US" sz="2400" dirty="0" err="1" smtClean="0"/>
              <a:t>yrs</a:t>
            </a:r>
            <a:r>
              <a:rPr lang="en-US" sz="2400" dirty="0" smtClean="0"/>
              <a:t> old</a:t>
            </a:r>
          </a:p>
          <a:p>
            <a:r>
              <a:rPr lang="en-US" sz="2400" dirty="0" smtClean="0"/>
              <a:t>Based on state population; bigger states have more reps; (435 today; GA 13); 2 year terms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sena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00400"/>
            <a:ext cx="3838575" cy="2570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Declaration of Independence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sz="2800" dirty="0" smtClean="0"/>
              <a:t>The right to “life, liberty, and the pursuit of ?”</a:t>
            </a:r>
          </a:p>
          <a:p>
            <a:r>
              <a:rPr lang="en-US" dirty="0" smtClean="0"/>
              <a:t>Who ?</a:t>
            </a:r>
          </a:p>
          <a:p>
            <a:r>
              <a:rPr lang="en-US" dirty="0" smtClean="0"/>
              <a:t>When? </a:t>
            </a:r>
          </a:p>
          <a:p>
            <a:r>
              <a:rPr lang="en-US" dirty="0" smtClean="0"/>
              <a:t>Why? </a:t>
            </a:r>
          </a:p>
          <a:p>
            <a:r>
              <a:rPr lang="en-US" dirty="0" smtClean="0"/>
              <a:t>Where?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ec of 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819400"/>
            <a:ext cx="1971675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 – 4 year term; 2 terms limit; must be born in USA and 35 years or older</a:t>
            </a:r>
          </a:p>
          <a:p>
            <a:r>
              <a:rPr lang="en-US" dirty="0" smtClean="0"/>
              <a:t>Enforces the law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ecut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657600"/>
            <a:ext cx="2514600" cy="2525826"/>
          </a:xfrm>
          <a:prstGeom prst="rect">
            <a:avLst/>
          </a:prstGeom>
        </p:spPr>
      </p:pic>
      <p:pic>
        <p:nvPicPr>
          <p:cNvPr id="5" name="Picture 4" descr="executiv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8113" y="3124200"/>
            <a:ext cx="3063737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 (all Federal Courts); no terms (lifetime)</a:t>
            </a:r>
          </a:p>
          <a:p>
            <a:r>
              <a:rPr lang="en-US" dirty="0" smtClean="0"/>
              <a:t>Interprets the law to make sure fair</a:t>
            </a:r>
            <a:endParaRPr lang="en-US" dirty="0"/>
          </a:p>
        </p:txBody>
      </p:sp>
      <p:pic>
        <p:nvPicPr>
          <p:cNvPr id="4" name="Picture 3" descr="judi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454" y="3397155"/>
            <a:ext cx="3733800" cy="2438400"/>
          </a:xfrm>
          <a:prstGeom prst="rect">
            <a:avLst/>
          </a:prstGeom>
        </p:spPr>
      </p:pic>
      <p:pic>
        <p:nvPicPr>
          <p:cNvPr id="5" name="Picture 4" descr="judicia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352800"/>
            <a:ext cx="1743075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Nation’s Capital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been in three cities. ???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hil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514600"/>
            <a:ext cx="1933575" cy="2371725"/>
          </a:xfrm>
          <a:prstGeom prst="rect">
            <a:avLst/>
          </a:prstGeom>
        </p:spPr>
      </p:pic>
      <p:pic>
        <p:nvPicPr>
          <p:cNvPr id="5" name="Picture 4" descr="new yo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667000"/>
            <a:ext cx="2209800" cy="2066925"/>
          </a:xfrm>
          <a:prstGeom prst="rect">
            <a:avLst/>
          </a:prstGeom>
        </p:spPr>
      </p:pic>
      <p:pic>
        <p:nvPicPr>
          <p:cNvPr id="6" name="Picture 5" descr="washington redsk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2819400"/>
            <a:ext cx="2524125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pic>
        <p:nvPicPr>
          <p:cNvPr id="4" name="Content Placeholder 3" descr="checks and balanc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5206" y="1676399"/>
            <a:ext cx="4629394" cy="34854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national and State Governments will SHARE the power. (Article 4 of Constitution) States decide some issues only (</a:t>
            </a:r>
            <a:r>
              <a:rPr lang="en-US" sz="2400" dirty="0" smtClean="0"/>
              <a:t>education, marriage); </a:t>
            </a:r>
            <a:r>
              <a:rPr lang="en-US" sz="2400" dirty="0" smtClean="0"/>
              <a:t>Nation decides some issues only (war).  Some issues both can decide (taxes). </a:t>
            </a:r>
          </a:p>
          <a:p>
            <a:endParaRPr lang="en-US" dirty="0"/>
          </a:p>
        </p:txBody>
      </p:sp>
      <p:pic>
        <p:nvPicPr>
          <p:cNvPr id="4" name="Picture 3" descr="federali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733800"/>
            <a:ext cx="3505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some states approved the Constitution, they demanded protection for people’s rights not in the Constitution</a:t>
            </a:r>
          </a:p>
        </p:txBody>
      </p:sp>
      <p:pic>
        <p:nvPicPr>
          <p:cNvPr id="4" name="Picture 3" descr="bill of r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6934" y="3352800"/>
            <a:ext cx="3081291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all Americans! </a:t>
            </a:r>
          </a:p>
          <a:p>
            <a:r>
              <a:rPr lang="en-US" dirty="0" smtClean="0"/>
              <a:t>Makes the laws </a:t>
            </a:r>
          </a:p>
          <a:p>
            <a:r>
              <a:rPr lang="en-US" dirty="0" smtClean="0"/>
              <a:t>Enforces the laws</a:t>
            </a:r>
          </a:p>
          <a:p>
            <a:r>
              <a:rPr lang="en-US" dirty="0" smtClean="0"/>
              <a:t>Makes sure laws are fair</a:t>
            </a:r>
          </a:p>
          <a:p>
            <a:r>
              <a:rPr lang="en-US" dirty="0" smtClean="0"/>
              <a:t>Provide for defense of our nation</a:t>
            </a:r>
          </a:p>
          <a:p>
            <a:r>
              <a:rPr lang="en-US" dirty="0" smtClean="0"/>
              <a:t>Raising and spending $$ wisely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and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Democracy: A form of government in which the </a:t>
            </a:r>
            <a:r>
              <a:rPr lang="en-US" u="sng" dirty="0" smtClean="0"/>
              <a:t>people rule </a:t>
            </a:r>
            <a:r>
              <a:rPr lang="en-US" dirty="0" smtClean="0"/>
              <a:t>and are free to make choices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Republic: A form of government in which people elect </a:t>
            </a:r>
            <a:r>
              <a:rPr lang="en-US" u="sng" dirty="0" smtClean="0"/>
              <a:t>representatives </a:t>
            </a:r>
            <a:r>
              <a:rPr lang="en-US" dirty="0" smtClean="0"/>
              <a:t>to run the government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is created by and for the people</a:t>
            </a:r>
          </a:p>
          <a:p>
            <a:r>
              <a:rPr lang="en-US" dirty="0" smtClean="0"/>
              <a:t>not for some King or some person</a:t>
            </a:r>
          </a:p>
          <a:p>
            <a:r>
              <a:rPr lang="en-US" dirty="0" smtClean="0"/>
              <a:t>The people vote to elect the men and women to make decisions in government.  </a:t>
            </a:r>
          </a:p>
          <a:p>
            <a:r>
              <a:rPr lang="en-US" dirty="0" smtClean="0"/>
              <a:t>Thus, it is the people who have </a:t>
            </a:r>
            <a:r>
              <a:rPr lang="en-US" smtClean="0"/>
              <a:t>the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Madison</a:t>
            </a:r>
          </a:p>
          <a:p>
            <a:r>
              <a:rPr lang="en-US" dirty="0" smtClean="0"/>
              <a:t>Ben Franklin</a:t>
            </a:r>
          </a:p>
          <a:p>
            <a:r>
              <a:rPr lang="en-US" dirty="0" smtClean="0"/>
              <a:t>George Washington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American govmt plan: Submitted 1777; ratified by states in 1781 (1787)</a:t>
            </a:r>
          </a:p>
          <a:p>
            <a:r>
              <a:rPr lang="en-US" dirty="0" smtClean="0"/>
              <a:t>Very weak because power was limited</a:t>
            </a:r>
          </a:p>
          <a:p>
            <a:r>
              <a:rPr lang="en-US" dirty="0" smtClean="0"/>
              <a:t>Unable to create a military </a:t>
            </a:r>
            <a:r>
              <a:rPr lang="en-US" sz="2800" dirty="0" smtClean="0"/>
              <a:t>(army, navy, marines)</a:t>
            </a:r>
          </a:p>
          <a:p>
            <a:r>
              <a:rPr lang="en-US" sz="2800" dirty="0" smtClean="0"/>
              <a:t>Unable to tax the people</a:t>
            </a:r>
          </a:p>
          <a:p>
            <a:r>
              <a:rPr lang="en-US" sz="2800" dirty="0" smtClean="0"/>
              <a:t>No Congress </a:t>
            </a:r>
            <a:endParaRPr lang="en-US" sz="2800" dirty="0"/>
          </a:p>
        </p:txBody>
      </p:sp>
      <p:pic>
        <p:nvPicPr>
          <p:cNvPr id="4" name="Picture 3" descr="articles of confede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810000"/>
            <a:ext cx="2105309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Madison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writer of the US Constitution (Father of the Constitution)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President (shortest too)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james madi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276599"/>
            <a:ext cx="2905125" cy="2895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 Franklin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Wise old man who everyone listened to</a:t>
            </a:r>
          </a:p>
          <a:p>
            <a:r>
              <a:rPr lang="en-US" sz="2800" dirty="0" smtClean="0"/>
              <a:t>Inventor, Poor Richard Almanac</a:t>
            </a:r>
          </a:p>
          <a:p>
            <a:r>
              <a:rPr lang="en-US" sz="2800" dirty="0" smtClean="0"/>
              <a:t>Helped get aid from France; Treaty of Paris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ben frank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352800"/>
            <a:ext cx="3152775" cy="236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of the Constitutional Convention</a:t>
            </a:r>
          </a:p>
          <a:p>
            <a:r>
              <a:rPr lang="en-US" dirty="0" smtClean="0"/>
              <a:t>Led American Revolution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President</a:t>
            </a:r>
            <a:endParaRPr lang="en-US" dirty="0"/>
          </a:p>
        </p:txBody>
      </p:sp>
      <p:pic>
        <p:nvPicPr>
          <p:cNvPr id="6" name="Picture 5" descr="GW constit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810000"/>
            <a:ext cx="3200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you enjoyed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your class , “I miss making them brownies!”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July 4 2010 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514600"/>
            <a:ext cx="2438400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Shays’s</a:t>
            </a:r>
            <a:r>
              <a:rPr lang="en-US" dirty="0" smtClean="0"/>
              <a:t>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Poor people were losing their homes because they couldn’t pay their taxes</a:t>
            </a:r>
          </a:p>
          <a:p>
            <a:r>
              <a:rPr lang="en-US" sz="2400" dirty="0" smtClean="0"/>
              <a:t>Daniel Shay organized a mob of 1,000 people</a:t>
            </a:r>
          </a:p>
          <a:p>
            <a:r>
              <a:rPr lang="en-US" sz="2400" dirty="0" smtClean="0"/>
              <a:t>Massachusetts Governor calls state army; no USA help available; state army wasn’t good enough </a:t>
            </a:r>
          </a:p>
          <a:p>
            <a:r>
              <a:rPr lang="en-US" sz="2400" dirty="0" smtClean="0"/>
              <a:t>Change is needed – a strong NATIONAL government!</a:t>
            </a:r>
            <a:endParaRPr lang="en-US" sz="2400" dirty="0"/>
          </a:p>
        </p:txBody>
      </p:sp>
      <p:pic>
        <p:nvPicPr>
          <p:cNvPr id="4" name="Picture 3" descr="shays rebell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972" y="4191000"/>
            <a:ext cx="3617844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Convention (1787)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will lead this group of men? </a:t>
            </a:r>
          </a:p>
          <a:p>
            <a:r>
              <a:rPr lang="en-US" dirty="0" smtClean="0"/>
              <a:t>Where?</a:t>
            </a:r>
          </a:p>
          <a:p>
            <a:r>
              <a:rPr lang="en-US" dirty="0" smtClean="0"/>
              <a:t>55 delegates, 12 states (RI absent)</a:t>
            </a: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3" descr="con co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343400"/>
            <a:ext cx="2638425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Convention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issues to discuss: </a:t>
            </a:r>
          </a:p>
          <a:p>
            <a:pPr lvl="1">
              <a:buNone/>
            </a:pPr>
            <a:r>
              <a:rPr lang="en-US" dirty="0" smtClean="0"/>
              <a:t>1.Rights of the states</a:t>
            </a:r>
          </a:p>
          <a:p>
            <a:pPr lvl="1">
              <a:buNone/>
            </a:pPr>
            <a:r>
              <a:rPr lang="en-US" dirty="0" smtClean="0"/>
              <a:t>2. Slavery</a:t>
            </a:r>
          </a:p>
          <a:p>
            <a:pPr lvl="1">
              <a:buNone/>
            </a:pPr>
            <a:r>
              <a:rPr lang="en-US" dirty="0" smtClean="0"/>
              <a:t>3. Role of the president</a:t>
            </a:r>
          </a:p>
          <a:p>
            <a:pPr lvl="1">
              <a:buNone/>
            </a:pPr>
            <a:r>
              <a:rPr lang="en-US" dirty="0" smtClean="0"/>
              <a:t>4. How to determine representation?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Will states be able to make laws for their states?</a:t>
            </a:r>
          </a:p>
          <a:p>
            <a:endParaRPr lang="en-US" sz="2400" dirty="0" smtClean="0"/>
          </a:p>
          <a:p>
            <a:r>
              <a:rPr lang="en-US" sz="2400" dirty="0" smtClean="0"/>
              <a:t>Or will all laws come from the NATIONAL government? </a:t>
            </a:r>
          </a:p>
          <a:p>
            <a:endParaRPr lang="en-US" sz="2400" dirty="0" smtClean="0"/>
          </a:p>
          <a:p>
            <a:r>
              <a:rPr lang="en-US" sz="2400" dirty="0" smtClean="0"/>
              <a:t>Can you have both National Laws and State Laws?  </a:t>
            </a:r>
          </a:p>
          <a:p>
            <a:endParaRPr lang="en-US" sz="2400" dirty="0"/>
          </a:p>
          <a:p>
            <a:r>
              <a:rPr lang="en-US" sz="2400" dirty="0" smtClean="0"/>
              <a:t>Who will be the more important government – states or nation?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states choose to have or not?</a:t>
            </a:r>
          </a:p>
          <a:p>
            <a:r>
              <a:rPr lang="en-US" dirty="0" smtClean="0"/>
              <a:t>Decided: 1808, no more buying from Africa</a:t>
            </a:r>
          </a:p>
          <a:p>
            <a:r>
              <a:rPr lang="en-US" dirty="0" smtClean="0"/>
              <a:t>3/5 rule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uying sl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743199"/>
            <a:ext cx="3152775" cy="3083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want another King?</a:t>
            </a:r>
          </a:p>
          <a:p>
            <a:r>
              <a:rPr lang="en-US" dirty="0" smtClean="0"/>
              <a:t>How long in office?  Lifetime?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95600"/>
            <a:ext cx="3009900" cy="2716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698</TotalTime>
  <Words>881</Words>
  <Application>Microsoft Office PowerPoint</Application>
  <PresentationFormat>On-screen Show (4:3)</PresentationFormat>
  <Paragraphs>134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Welcome to the New Nation</vt:lpstr>
      <vt:lpstr>Review: Declaration of Independence</vt:lpstr>
      <vt:lpstr>Articles of Confederation</vt:lpstr>
      <vt:lpstr>Shays’s Rebellion</vt:lpstr>
      <vt:lpstr>Constitutional Convention (1787)</vt:lpstr>
      <vt:lpstr>Constitutional Convention p2</vt:lpstr>
      <vt:lpstr>Rights of the States</vt:lpstr>
      <vt:lpstr>Slavery</vt:lpstr>
      <vt:lpstr>Role of the President</vt:lpstr>
      <vt:lpstr>How to do determine “Representation”</vt:lpstr>
      <vt:lpstr>3 Plans were presented</vt:lpstr>
      <vt:lpstr>The “Great Compromise” </vt:lpstr>
      <vt:lpstr>Representation</vt:lpstr>
      <vt:lpstr>US Constitution</vt:lpstr>
      <vt:lpstr>Three Branches of Government</vt:lpstr>
      <vt:lpstr>Three Branches Photo</vt:lpstr>
      <vt:lpstr>Legislative (Congress) </vt:lpstr>
      <vt:lpstr>Legislative House #1</vt:lpstr>
      <vt:lpstr>Legislative House #2</vt:lpstr>
      <vt:lpstr>Executive</vt:lpstr>
      <vt:lpstr>Judicial</vt:lpstr>
      <vt:lpstr>The Nation’s Capital </vt:lpstr>
      <vt:lpstr>Checks and Balances</vt:lpstr>
      <vt:lpstr>Federalism</vt:lpstr>
      <vt:lpstr>Bill of Rights</vt:lpstr>
      <vt:lpstr>Functions of Government</vt:lpstr>
      <vt:lpstr>Democracy and Republic</vt:lpstr>
      <vt:lpstr>Popular Sovereignty</vt:lpstr>
      <vt:lpstr>Key People</vt:lpstr>
      <vt:lpstr>James Madison</vt:lpstr>
      <vt:lpstr>Ben Franklin</vt:lpstr>
      <vt:lpstr>George Washington</vt:lpstr>
      <vt:lpstr>Hope you enjoyed this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New Nation</dc:title>
  <dc:creator>Preferred Customer</dc:creator>
  <cp:lastModifiedBy>Curcione, Paul</cp:lastModifiedBy>
  <cp:revision>41</cp:revision>
  <dcterms:created xsi:type="dcterms:W3CDTF">2011-01-12T18:16:22Z</dcterms:created>
  <dcterms:modified xsi:type="dcterms:W3CDTF">2013-02-19T16:45:57Z</dcterms:modified>
</cp:coreProperties>
</file>