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78" r:id="rId25"/>
    <p:sldId id="285" r:id="rId26"/>
    <p:sldId id="284" r:id="rId27"/>
    <p:sldId id="287" r:id="rId28"/>
    <p:sldId id="286" r:id="rId29"/>
    <p:sldId id="305" r:id="rId30"/>
    <p:sldId id="322" r:id="rId31"/>
    <p:sldId id="306" r:id="rId32"/>
    <p:sldId id="280" r:id="rId33"/>
    <p:sldId id="282" r:id="rId34"/>
    <p:sldId id="281" r:id="rId35"/>
    <p:sldId id="283"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4" r:id="rId50"/>
    <p:sldId id="323" r:id="rId51"/>
    <p:sldId id="301" r:id="rId52"/>
    <p:sldId id="302" r:id="rId53"/>
    <p:sldId id="303" r:id="rId54"/>
    <p:sldId id="307" r:id="rId55"/>
    <p:sldId id="308" r:id="rId56"/>
    <p:sldId id="349" r:id="rId57"/>
    <p:sldId id="309" r:id="rId58"/>
    <p:sldId id="350" r:id="rId59"/>
    <p:sldId id="310" r:id="rId60"/>
    <p:sldId id="311" r:id="rId61"/>
    <p:sldId id="352" r:id="rId62"/>
    <p:sldId id="312" r:id="rId63"/>
    <p:sldId id="313" r:id="rId64"/>
    <p:sldId id="315" r:id="rId65"/>
    <p:sldId id="353" r:id="rId66"/>
    <p:sldId id="316" r:id="rId67"/>
    <p:sldId id="354" r:id="rId68"/>
    <p:sldId id="317" r:id="rId69"/>
    <p:sldId id="318" r:id="rId70"/>
    <p:sldId id="319" r:id="rId71"/>
    <p:sldId id="320" r:id="rId72"/>
    <p:sldId id="355" r:id="rId73"/>
    <p:sldId id="324" r:id="rId74"/>
    <p:sldId id="321" r:id="rId75"/>
    <p:sldId id="356" r:id="rId76"/>
    <p:sldId id="351" r:id="rId77"/>
    <p:sldId id="325" r:id="rId78"/>
    <p:sldId id="326" r:id="rId79"/>
    <p:sldId id="357" r:id="rId80"/>
    <p:sldId id="327" r:id="rId81"/>
    <p:sldId id="328" r:id="rId82"/>
    <p:sldId id="358" r:id="rId83"/>
    <p:sldId id="359" r:id="rId84"/>
    <p:sldId id="329" r:id="rId85"/>
    <p:sldId id="360" r:id="rId86"/>
    <p:sldId id="330" r:id="rId87"/>
    <p:sldId id="331" r:id="rId88"/>
    <p:sldId id="332" r:id="rId89"/>
    <p:sldId id="337" r:id="rId90"/>
    <p:sldId id="361" r:id="rId91"/>
    <p:sldId id="333" r:id="rId92"/>
    <p:sldId id="334" r:id="rId93"/>
    <p:sldId id="335" r:id="rId94"/>
    <p:sldId id="336" r:id="rId95"/>
    <p:sldId id="362" r:id="rId96"/>
    <p:sldId id="363" r:id="rId97"/>
    <p:sldId id="338" r:id="rId98"/>
    <p:sldId id="339" r:id="rId99"/>
    <p:sldId id="364" r:id="rId100"/>
    <p:sldId id="340" r:id="rId101"/>
    <p:sldId id="341" r:id="rId102"/>
    <p:sldId id="365" r:id="rId103"/>
    <p:sldId id="342" r:id="rId104"/>
    <p:sldId id="343" r:id="rId105"/>
    <p:sldId id="344" r:id="rId106"/>
    <p:sldId id="345" r:id="rId107"/>
    <p:sldId id="346" r:id="rId108"/>
    <p:sldId id="347" r:id="rId109"/>
    <p:sldId id="348"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58" autoAdjust="0"/>
  </p:normalViewPr>
  <p:slideViewPr>
    <p:cSldViewPr>
      <p:cViewPr varScale="1">
        <p:scale>
          <a:sx n="74" d="100"/>
          <a:sy n="74" d="100"/>
        </p:scale>
        <p:origin x="-103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22068B7D-F50B-4061-A8F1-792546F30896}" type="datetimeFigureOut">
              <a:rPr lang="en-US"/>
              <a:pPr>
                <a:defRPr/>
              </a:pPr>
              <a:t>11/7/2011</a:t>
            </a:fld>
            <a:endParaRPr lang="en-US" dirty="0"/>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4E7944D7-8536-4F66-8CCE-44CF7F247F4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219B058B-3D56-4BDC-B710-C37116491CE4}" type="datetimeFigureOut">
              <a:rPr lang="en-US"/>
              <a:pPr>
                <a:defRPr/>
              </a:pPr>
              <a:t>11/7/2011</a:t>
            </a:fld>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41CCC00E-A2D7-4684-99DC-4F8E401E3B4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332EA5-3928-47D4-AEAF-53D38BD7F8BE}" type="datetimeFigureOut">
              <a:rPr lang="en-US"/>
              <a:pPr>
                <a:defRPr/>
              </a:pPr>
              <a:t>11/7/2011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D367B5-D3A9-4B40-B65F-6818275B3AD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5551CBB-7085-4709-BE87-C1642ECFCB4D}" type="datetimeFigureOut">
              <a:rPr lang="en-US"/>
              <a:pPr>
                <a:defRPr/>
              </a:pPr>
              <a:t>11/7/2011</a:t>
            </a:fld>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1DE18821-AFC4-4557-B15F-323AF37A859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5B11B194-BFE5-4590-81A1-2E097B0CAA27}" type="datetimeFigureOut">
              <a:rPr lang="en-US"/>
              <a:pPr>
                <a:defRPr/>
              </a:pPr>
              <a:t>11/7/2011</a:t>
            </a:fld>
            <a:endParaRPr lang="en-US" dirty="0"/>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E1E92182-AFC1-41CE-BDD4-6381AB1B2D09}"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5308671C-C9AF-4EAF-BEEA-839DABE02237}" type="datetimeFigureOut">
              <a:rPr lang="en-US"/>
              <a:pPr>
                <a:defRPr/>
              </a:pPr>
              <a:t>11/7/2011</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6AA1CE6-D1DF-4935-BDA2-14C05FDA311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1F8AD9D3-6645-4DA8-B9F1-7DD5FFE21365}" type="datetimeFigureOut">
              <a:rPr lang="en-US"/>
              <a:pPr>
                <a:defRPr/>
              </a:pPr>
              <a:t>11/7/2011</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A46CFA16-5CE9-45CD-B997-66287B436DD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654861AD-9119-4B75-8F76-50390DE9F10A}" type="datetimeFigureOut">
              <a:rPr lang="en-US"/>
              <a:pPr>
                <a:defRPr/>
              </a:pPr>
              <a:t>11/7/2011</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DEFB534-A3D2-459C-BEEB-6C6699E8008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0DD1DBBE-0257-45B9-B697-49BB97152F3C}" type="datetimeFigureOut">
              <a:rPr lang="en-US"/>
              <a:pPr>
                <a:defRPr/>
              </a:pPr>
              <a:t>11/7/2011</a:t>
            </a:fld>
            <a:endParaRPr lang="en-US" dirty="0"/>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13A8A446-3AAF-4C8B-A2E7-4DF02C7DA7F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1005E9FE-31AA-4FAD-9BBA-A2CF25D6EBD1}" type="datetimeFigureOut">
              <a:rPr lang="en-US"/>
              <a:pPr>
                <a:defRPr/>
              </a:pPr>
              <a:t>11/7/2011</a:t>
            </a:fld>
            <a:endParaRPr lang="en-US" dirty="0"/>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E20F888-27D7-4436-A29A-E047C0A4B6C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17A608F2-6367-4902-ADE1-A320956AF9FE}" type="datetimeFigureOut">
              <a:rPr lang="en-US"/>
              <a:pPr>
                <a:defRPr/>
              </a:pPr>
              <a:t>11/7/2011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4028246-3D32-44ED-ABBF-4D395D75B3C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FB27F4BC-AE9E-4FB3-A6A6-785C79059405}" type="datetimeFigureOut">
              <a:rPr lang="en-US"/>
              <a:pPr>
                <a:defRPr/>
              </a:pPr>
              <a:t>11/7/2011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7C7A5C4B-6575-4B52-A6B0-C3719CD5936E}"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1" r:id="rId4"/>
    <p:sldLayoutId id="2147483857" r:id="rId5"/>
    <p:sldLayoutId id="2147483852" r:id="rId6"/>
    <p:sldLayoutId id="2147483858" r:id="rId7"/>
    <p:sldLayoutId id="2147483859" r:id="rId8"/>
    <p:sldLayoutId id="2147483860" r:id="rId9"/>
    <p:sldLayoutId id="2147483853" r:id="rId10"/>
    <p:sldLayoutId id="214748386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image" Target="../media/image21.jpeg"/><Relationship Id="rId4" Type="http://schemas.openxmlformats.org/officeDocument/2006/relationships/image" Target="../media/image2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wmf"/><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458200" cy="1222375"/>
          </a:xfrm>
        </p:spPr>
        <p:txBody>
          <a:bodyPr/>
          <a:lstStyle/>
          <a:p>
            <a:pPr algn="ctr" eaLnBrk="1" fontAlgn="auto" hangingPunct="1">
              <a:spcAft>
                <a:spcPts val="0"/>
              </a:spcAft>
              <a:defRPr/>
            </a:pPr>
            <a:r>
              <a:rPr lang="en-US" dirty="0" smtClean="0"/>
              <a:t>The Road to the American Revolution</a:t>
            </a:r>
            <a:endParaRPr lang="en-US" dirty="0"/>
          </a:p>
        </p:txBody>
      </p:sp>
      <p:pic>
        <p:nvPicPr>
          <p:cNvPr id="10243" name="Picture 3" descr="liberty.bmp"/>
          <p:cNvPicPr>
            <a:picLocks noChangeAspect="1"/>
          </p:cNvPicPr>
          <p:nvPr/>
        </p:nvPicPr>
        <p:blipFill>
          <a:blip r:embed="rId2"/>
          <a:srcRect/>
          <a:stretch>
            <a:fillRect/>
          </a:stretch>
        </p:blipFill>
        <p:spPr bwMode="auto">
          <a:xfrm>
            <a:off x="2286000" y="2133600"/>
            <a:ext cx="4457700" cy="4284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fontAlgn="auto" hangingPunct="1">
              <a:spcAft>
                <a:spcPts val="0"/>
              </a:spcAft>
              <a:defRPr/>
            </a:pPr>
            <a:r>
              <a:rPr lang="en-US" dirty="0" smtClean="0"/>
              <a:t>Colonists Need Help</a:t>
            </a:r>
            <a:endParaRPr lang="en-US" dirty="0"/>
          </a:p>
        </p:txBody>
      </p:sp>
      <p:sp>
        <p:nvSpPr>
          <p:cNvPr id="3" name="Content Placeholder 2"/>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en-US" dirty="0" smtClean="0"/>
              <a:t>The colonist needed help to win the war between the French and Indian and went to the Parliament (the lawmaking branch of the British government).  The Parliament sent an army to help the colonist.</a:t>
            </a:r>
          </a:p>
          <a:p>
            <a:pPr eaLnBrk="1" fontAlgn="auto" hangingPunct="1">
              <a:spcAft>
                <a:spcPts val="0"/>
              </a:spcAft>
              <a:buFont typeface="Wingdings 2"/>
              <a:buChar char=""/>
              <a:defRPr/>
            </a:pPr>
            <a:r>
              <a:rPr lang="en-US" dirty="0" smtClean="0"/>
              <a:t>The early battles did not go well for the British.    The more troops and supplies that the British sent allowed the war to slowly change in the favor of the colonists.</a:t>
            </a:r>
          </a:p>
          <a:p>
            <a:pPr eaLnBrk="1" fontAlgn="auto" hangingPunct="1">
              <a:spcAft>
                <a:spcPts val="0"/>
              </a:spcAft>
              <a:buFont typeface="Wingdings 2"/>
              <a:buChar char=""/>
              <a:defRPr/>
            </a:pPr>
            <a:r>
              <a:rPr lang="en-US" dirty="0" smtClean="0"/>
              <a:t>The French and Indian war ended in 1763 with the Treaty of Paris.  The Treaty of Paris gave Britain most of Canada, all French lands east of the Mississippi River and Spanish Florida.   France lost nearly all of its land in North America.</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People to know</a:t>
            </a:r>
            <a:endParaRPr lang="en-US" dirty="0"/>
          </a:p>
        </p:txBody>
      </p:sp>
      <p:sp>
        <p:nvSpPr>
          <p:cNvPr id="111619" name="Content Placeholder 2"/>
          <p:cNvSpPr>
            <a:spLocks noGrp="1"/>
          </p:cNvSpPr>
          <p:nvPr>
            <p:ph idx="1"/>
          </p:nvPr>
        </p:nvSpPr>
        <p:spPr/>
        <p:txBody>
          <a:bodyPr/>
          <a:lstStyle/>
          <a:p>
            <a:r>
              <a:rPr lang="en-US" b="1" smtClean="0"/>
              <a:t>John Adams</a:t>
            </a:r>
            <a:r>
              <a:rPr lang="en-US" smtClean="0"/>
              <a:t> – a patriot, helped sign the Treaty of Paris, 2</a:t>
            </a:r>
            <a:r>
              <a:rPr lang="en-US" baseline="30000" smtClean="0"/>
              <a:t>nd</a:t>
            </a:r>
            <a:r>
              <a:rPr lang="en-US" smtClean="0"/>
              <a:t> president of the U. S.</a:t>
            </a:r>
          </a:p>
          <a:p>
            <a:r>
              <a:rPr lang="en-US" b="1" smtClean="0"/>
              <a:t>Benedict Arnold</a:t>
            </a:r>
            <a:r>
              <a:rPr lang="en-US" smtClean="0"/>
              <a:t> – American traitor who decided to help the British</a:t>
            </a:r>
          </a:p>
          <a:p>
            <a:r>
              <a:rPr lang="en-US" b="1" smtClean="0"/>
              <a:t>Cornwallis </a:t>
            </a:r>
            <a:r>
              <a:rPr lang="en-US" smtClean="0"/>
              <a:t>– British general who surrendered to General Washington at Yorktown </a:t>
            </a:r>
          </a:p>
          <a:p>
            <a:r>
              <a:rPr lang="en-US" b="1" smtClean="0"/>
              <a:t>George Washington</a:t>
            </a:r>
            <a:r>
              <a:rPr lang="en-US" smtClean="0"/>
              <a:t> – leading general of the Continental army, 1</a:t>
            </a:r>
            <a:r>
              <a:rPr lang="en-US" baseline="30000" smtClean="0"/>
              <a:t>st</a:t>
            </a:r>
            <a:r>
              <a:rPr lang="en-US" smtClean="0"/>
              <a:t> president of the United States </a:t>
            </a:r>
          </a:p>
          <a:p>
            <a:pPr>
              <a:buFont typeface="Wingdings 2" pitchFamily="18"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Treaty of Paris</a:t>
            </a:r>
            <a:endParaRPr lang="en-US" dirty="0"/>
          </a:p>
        </p:txBody>
      </p:sp>
      <p:sp>
        <p:nvSpPr>
          <p:cNvPr id="112643" name="Content Placeholder 2"/>
          <p:cNvSpPr>
            <a:spLocks noGrp="1"/>
          </p:cNvSpPr>
          <p:nvPr>
            <p:ph idx="1"/>
          </p:nvPr>
        </p:nvSpPr>
        <p:spPr>
          <a:xfrm>
            <a:off x="304800" y="1219200"/>
            <a:ext cx="8686800" cy="4525963"/>
          </a:xfrm>
        </p:spPr>
        <p:txBody>
          <a:bodyPr/>
          <a:lstStyle/>
          <a:p>
            <a:r>
              <a:rPr lang="en-US" sz="2600" smtClean="0"/>
              <a:t>In April 1782 the two sides met in Paris, France to </a:t>
            </a:r>
            <a:r>
              <a:rPr lang="en-US" sz="2600" b="1" smtClean="0"/>
              <a:t>negotiate</a:t>
            </a:r>
            <a:r>
              <a:rPr lang="en-US" sz="2600" smtClean="0"/>
              <a:t> a peace treaty.</a:t>
            </a:r>
          </a:p>
          <a:p>
            <a:r>
              <a:rPr lang="en-US" sz="2600" smtClean="0"/>
              <a:t>The negotiators for the Americans were </a:t>
            </a:r>
            <a:r>
              <a:rPr lang="en-US" sz="2600" b="1" smtClean="0"/>
              <a:t>John Jay, Benjamin Franklin, and John Adams.</a:t>
            </a:r>
            <a:r>
              <a:rPr lang="en-US" sz="2600" smtClean="0"/>
              <a:t>  The Americans wanted British to recognize and accept American Independence.  They also wanted all British soldiers removed from American lands.</a:t>
            </a:r>
          </a:p>
          <a:p>
            <a:r>
              <a:rPr lang="en-US" sz="2600" smtClean="0"/>
              <a:t>After a year of talks, the British agreed and the </a:t>
            </a:r>
            <a:r>
              <a:rPr lang="en-US" sz="2600" b="1" smtClean="0"/>
              <a:t>Treaty of Paris </a:t>
            </a:r>
            <a:r>
              <a:rPr lang="en-US" sz="2600" smtClean="0"/>
              <a:t>was signed on</a:t>
            </a:r>
            <a:r>
              <a:rPr lang="en-US" sz="2600" b="1" smtClean="0"/>
              <a:t> September 3, 1783 officially ending the war.  </a:t>
            </a:r>
            <a:endParaRPr lang="en-US" sz="2600" smtClean="0"/>
          </a:p>
          <a:p>
            <a:r>
              <a:rPr lang="en-US" sz="2600" smtClean="0"/>
              <a:t>The </a:t>
            </a:r>
            <a:r>
              <a:rPr lang="en-US" sz="2600" b="1" smtClean="0"/>
              <a:t>Treaty of Paris</a:t>
            </a:r>
            <a:r>
              <a:rPr lang="en-US" sz="2600" smtClean="0"/>
              <a:t> named the </a:t>
            </a:r>
            <a:r>
              <a:rPr lang="en-US" sz="2600" b="1" smtClean="0"/>
              <a:t>United States of a America</a:t>
            </a:r>
            <a:r>
              <a:rPr lang="en-US" sz="2600" smtClean="0"/>
              <a:t> as a new nation, and also set the nation’s borders.</a:t>
            </a:r>
          </a:p>
          <a:p>
            <a:endParaRPr lang="en-US" smtClean="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Treaty of Paris</a:t>
            </a:r>
            <a:endParaRPr lang="en-US" dirty="0"/>
          </a:p>
        </p:txBody>
      </p:sp>
      <p:pic>
        <p:nvPicPr>
          <p:cNvPr id="113667" name="Content Placeholder 3" descr="Treaty_of_Paris_1856_-_1.jpg"/>
          <p:cNvPicPr>
            <a:picLocks noGrp="1" noChangeAspect="1"/>
          </p:cNvPicPr>
          <p:nvPr>
            <p:ph idx="1"/>
          </p:nvPr>
        </p:nvPicPr>
        <p:blipFill>
          <a:blip r:embed="rId2"/>
          <a:srcRect/>
          <a:stretch>
            <a:fillRect/>
          </a:stretch>
        </p:blipFill>
        <p:spPr>
          <a:xfrm>
            <a:off x="1127125" y="1554163"/>
            <a:ext cx="7042150" cy="4525962"/>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Effects of War</a:t>
            </a:r>
            <a:endParaRPr lang="en-US" dirty="0"/>
          </a:p>
        </p:txBody>
      </p:sp>
      <p:sp>
        <p:nvSpPr>
          <p:cNvPr id="114691" name="Content Placeholder 2"/>
          <p:cNvSpPr>
            <a:spLocks noGrp="1"/>
          </p:cNvSpPr>
          <p:nvPr>
            <p:ph idx="1"/>
          </p:nvPr>
        </p:nvSpPr>
        <p:spPr>
          <a:xfrm>
            <a:off x="228600" y="1143000"/>
            <a:ext cx="8686800" cy="4525963"/>
          </a:xfrm>
        </p:spPr>
        <p:txBody>
          <a:bodyPr/>
          <a:lstStyle/>
          <a:p>
            <a:r>
              <a:rPr lang="en-US" sz="2800" b="1" u="sng" smtClean="0"/>
              <a:t>New Ideas-</a:t>
            </a:r>
            <a:r>
              <a:rPr lang="en-US" sz="2800" smtClean="0"/>
              <a:t> By 1776, States had begun to write their own constitutions.  Many of the states modeled their constitutions after Virginia’s.</a:t>
            </a:r>
          </a:p>
          <a:p>
            <a:r>
              <a:rPr lang="en-US" sz="2800" smtClean="0"/>
              <a:t>These constitutions included: right to a trial by jury, freedom to hold elections, freedom of the press</a:t>
            </a:r>
          </a:p>
          <a:p>
            <a:r>
              <a:rPr lang="en-US" sz="2800" smtClean="0"/>
              <a:t>State constitutions did not always give people the right to life and liberty the way it was outlined in the declaration of independence.  Many states did not give: women the same rights as men, and many African Americans remained in slavery.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When will slavery end?</a:t>
            </a:r>
            <a:endParaRPr lang="en-US" dirty="0"/>
          </a:p>
        </p:txBody>
      </p:sp>
      <p:sp>
        <p:nvSpPr>
          <p:cNvPr id="115715" name="Content Placeholder 2"/>
          <p:cNvSpPr>
            <a:spLocks noGrp="1"/>
          </p:cNvSpPr>
          <p:nvPr>
            <p:ph idx="1"/>
          </p:nvPr>
        </p:nvSpPr>
        <p:spPr/>
        <p:txBody>
          <a:bodyPr/>
          <a:lstStyle/>
          <a:p>
            <a:r>
              <a:rPr lang="en-US" smtClean="0"/>
              <a:t>In 1775, Quaker’s in Philadelphia started the first </a:t>
            </a:r>
            <a:r>
              <a:rPr lang="en-US" b="1" smtClean="0"/>
              <a:t>abolitionist, </a:t>
            </a:r>
            <a:r>
              <a:rPr lang="en-US" smtClean="0"/>
              <a:t>or antislavery group.</a:t>
            </a:r>
          </a:p>
          <a:p>
            <a:r>
              <a:rPr lang="en-US" smtClean="0"/>
              <a:t>Elizabeth Freeman from Massachusetts sued for her freedom and won.  In 1783 Massachusetts </a:t>
            </a:r>
            <a:r>
              <a:rPr lang="en-US" b="1" smtClean="0"/>
              <a:t>abolished</a:t>
            </a:r>
            <a:r>
              <a:rPr lang="en-US" smtClean="0"/>
              <a:t>, or ended slavery.  Many other northern states also abolished slavery.</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b="1" u="sng" dirty="0" smtClean="0"/>
              <a:t>Western Settlements</a:t>
            </a:r>
            <a:r>
              <a:rPr lang="en-US" dirty="0" smtClean="0"/>
              <a:t/>
            </a:r>
            <a:br>
              <a:rPr lang="en-US" dirty="0" smtClean="0"/>
            </a:br>
            <a:endParaRPr lang="en-US" dirty="0"/>
          </a:p>
        </p:txBody>
      </p:sp>
      <p:sp>
        <p:nvSpPr>
          <p:cNvPr id="116739" name="Content Placeholder 2"/>
          <p:cNvSpPr>
            <a:spLocks noGrp="1"/>
          </p:cNvSpPr>
          <p:nvPr>
            <p:ph idx="1"/>
          </p:nvPr>
        </p:nvSpPr>
        <p:spPr/>
        <p:txBody>
          <a:bodyPr/>
          <a:lstStyle/>
          <a:p>
            <a:r>
              <a:rPr lang="en-US" smtClean="0"/>
              <a:t>After the war had ended the United States did not have enough money to pay its soldiers for their service.  Since the US had won land from Britain they decided to pay their soldiers with land in areas west of the Appalachian Mountains.</a:t>
            </a:r>
          </a:p>
          <a:p>
            <a:r>
              <a:rPr lang="en-US" smtClean="0"/>
              <a:t>The United States now stretched west to the Mississippi River.</a:t>
            </a:r>
          </a:p>
          <a:p>
            <a:endParaRPr lang="en-US" smtClean="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u="sng" dirty="0" smtClean="0"/>
              <a:t>Northwest Territory</a:t>
            </a:r>
            <a:endParaRPr lang="en-US" dirty="0" smtClean="0"/>
          </a:p>
        </p:txBody>
      </p:sp>
      <p:sp>
        <p:nvSpPr>
          <p:cNvPr id="117763" name="Content Placeholder 2"/>
          <p:cNvSpPr>
            <a:spLocks noGrp="1"/>
          </p:cNvSpPr>
          <p:nvPr>
            <p:ph idx="1"/>
          </p:nvPr>
        </p:nvSpPr>
        <p:spPr/>
        <p:txBody>
          <a:bodyPr/>
          <a:lstStyle/>
          <a:p>
            <a:r>
              <a:rPr lang="en-US" smtClean="0"/>
              <a:t>Americans began to settle north of the Ohio River.  This area became known as the Northwest Territory.  A </a:t>
            </a:r>
            <a:r>
              <a:rPr lang="en-US" b="1" smtClean="0"/>
              <a:t>territory</a:t>
            </a:r>
            <a:r>
              <a:rPr lang="en-US" smtClean="0"/>
              <a:t> is land that belongs to a nation but is not a state or represented by the national government.</a:t>
            </a:r>
          </a:p>
          <a:p>
            <a:r>
              <a:rPr lang="en-US" smtClean="0"/>
              <a:t>1785, Congress passed a new land </a:t>
            </a:r>
            <a:r>
              <a:rPr lang="en-US" b="1" smtClean="0"/>
              <a:t>ordinance</a:t>
            </a:r>
            <a:r>
              <a:rPr lang="en-US" smtClean="0"/>
              <a:t>, or set of laws.  This ordinance explained how the territory would be measured, divided, and sold.</a:t>
            </a:r>
          </a:p>
          <a:p>
            <a:endParaRPr lang="en-US" smtClean="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b="1" u="sng" dirty="0" smtClean="0"/>
              <a:t>Northwest Territory</a:t>
            </a:r>
            <a:r>
              <a:rPr lang="en-US" dirty="0" smtClean="0"/>
              <a:t/>
            </a:r>
            <a:br>
              <a:rPr lang="en-US" dirty="0" smtClean="0"/>
            </a:br>
            <a:endParaRPr lang="en-US" dirty="0"/>
          </a:p>
        </p:txBody>
      </p:sp>
      <p:sp>
        <p:nvSpPr>
          <p:cNvPr id="118787" name="Content Placeholder 2"/>
          <p:cNvSpPr>
            <a:spLocks noGrp="1"/>
          </p:cNvSpPr>
          <p:nvPr>
            <p:ph idx="1"/>
          </p:nvPr>
        </p:nvSpPr>
        <p:spPr>
          <a:xfrm>
            <a:off x="228600" y="1066800"/>
            <a:ext cx="8686800" cy="4525963"/>
          </a:xfrm>
        </p:spPr>
        <p:txBody>
          <a:bodyPr/>
          <a:lstStyle/>
          <a:p>
            <a:r>
              <a:rPr lang="en-US" sz="2800" smtClean="0"/>
              <a:t>The land was first divided into large squares called townships.  Each large square was then divided into 36 smaller squares.</a:t>
            </a:r>
          </a:p>
          <a:p>
            <a:r>
              <a:rPr lang="en-US" sz="2800" smtClean="0"/>
              <a:t>In 1787, Congress passed another ordinance called the Northwest Ordinance.  This was a plan for governing the territory.  This would also form new states for the land.  When each region had more than 60,000 people living there it could become a state.  This ordinance also promised freedom of religion and stated that all states formed from the Northwest Territory would not allow slavery.</a:t>
            </a:r>
          </a:p>
          <a:p>
            <a:endParaRPr lang="en-US" smtClean="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b="1" u="sng" dirty="0" smtClean="0"/>
              <a:t>Battles for Land</a:t>
            </a:r>
            <a:r>
              <a:rPr lang="en-US" dirty="0" smtClean="0"/>
              <a:t/>
            </a:r>
            <a:br>
              <a:rPr lang="en-US" dirty="0" smtClean="0"/>
            </a:br>
            <a:endParaRPr lang="en-US" dirty="0"/>
          </a:p>
        </p:txBody>
      </p:sp>
      <p:sp>
        <p:nvSpPr>
          <p:cNvPr id="119811" name="Content Placeholder 2"/>
          <p:cNvSpPr>
            <a:spLocks noGrp="1"/>
          </p:cNvSpPr>
          <p:nvPr>
            <p:ph idx="1"/>
          </p:nvPr>
        </p:nvSpPr>
        <p:spPr>
          <a:xfrm>
            <a:off x="304800" y="1066800"/>
            <a:ext cx="8686800" cy="4525963"/>
          </a:xfrm>
        </p:spPr>
        <p:txBody>
          <a:bodyPr/>
          <a:lstStyle/>
          <a:p>
            <a:r>
              <a:rPr lang="en-US" sz="2500" smtClean="0"/>
              <a:t>Native Americans in the Northwest Territory united to fight against the new settlers.</a:t>
            </a:r>
          </a:p>
          <a:p>
            <a:r>
              <a:rPr lang="en-US" sz="2500" smtClean="0"/>
              <a:t>In 1790, the Native Americans won battles in Indiana and Ohio.</a:t>
            </a:r>
          </a:p>
          <a:p>
            <a:r>
              <a:rPr lang="en-US" sz="2500" smtClean="0"/>
              <a:t>In 1774, the US won a major battle in Ohio.</a:t>
            </a:r>
          </a:p>
          <a:p>
            <a:r>
              <a:rPr lang="en-US" sz="2500" smtClean="0"/>
              <a:t>In 1775, the Native Americans agreed to accept the Treaty of Greenville.  In this treaty the Native Americans gave up most of their lands to the Americans.  After the treaty was signed many Native Americans stopped trusting the US government.</a:t>
            </a:r>
          </a:p>
          <a:p>
            <a:r>
              <a:rPr lang="en-US" sz="2500" smtClean="0"/>
              <a:t>Many Native Americans sold their lands to land companies.</a:t>
            </a:r>
          </a:p>
          <a:p>
            <a:r>
              <a:rPr lang="en-US" sz="2500" smtClean="0"/>
              <a:t>As time passed, more and more settlers moved farther west, cleared lands for farms and towns.  The lives of the Native Americans would never be the same.</a:t>
            </a:r>
          </a:p>
          <a:p>
            <a:endParaRPr lang="en-US" sz="2500" smtClean="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lstStyle/>
          <a:p>
            <a:pPr algn="ctr">
              <a:defRPr/>
            </a:pPr>
            <a:r>
              <a:rPr lang="en-US" dirty="0" smtClean="0"/>
              <a:t>Sum it All up?</a:t>
            </a:r>
            <a:endParaRPr lang="en-US" dirty="0"/>
          </a:p>
        </p:txBody>
      </p:sp>
      <p:sp>
        <p:nvSpPr>
          <p:cNvPr id="120835" name="Content Placeholder 2"/>
          <p:cNvSpPr>
            <a:spLocks noGrp="1"/>
          </p:cNvSpPr>
          <p:nvPr>
            <p:ph idx="1"/>
          </p:nvPr>
        </p:nvSpPr>
        <p:spPr>
          <a:xfrm>
            <a:off x="152400" y="914400"/>
            <a:ext cx="8686800" cy="4525963"/>
          </a:xfrm>
        </p:spPr>
        <p:txBody>
          <a:bodyPr/>
          <a:lstStyle/>
          <a:p>
            <a:r>
              <a:rPr lang="en-US" sz="2800" smtClean="0"/>
              <a:t>What were the causes of the American Revolution?</a:t>
            </a:r>
          </a:p>
          <a:p>
            <a:r>
              <a:rPr lang="en-US" sz="2800" smtClean="0"/>
              <a:t>Who won?</a:t>
            </a:r>
          </a:p>
          <a:p>
            <a:r>
              <a:rPr lang="en-US" sz="2800" smtClean="0"/>
              <a:t>Name some heroes of the American Revolution.</a:t>
            </a:r>
          </a:p>
          <a:p>
            <a:r>
              <a:rPr lang="en-US" sz="2800" smtClean="0"/>
              <a:t>What countries were involved in the war?</a:t>
            </a:r>
          </a:p>
          <a:p>
            <a:r>
              <a:rPr lang="en-US" sz="2800" smtClean="0"/>
              <a:t>What were some personal and economic hardships that were faced?</a:t>
            </a:r>
          </a:p>
          <a:p>
            <a:r>
              <a:rPr lang="en-US" sz="2800" smtClean="0"/>
              <a:t>What were some important people in the American Revolution?</a:t>
            </a:r>
          </a:p>
          <a:p>
            <a:r>
              <a:rPr lang="en-US" sz="2800" smtClean="0"/>
              <a:t>What was the turning point in the war?</a:t>
            </a:r>
          </a:p>
          <a:p>
            <a:r>
              <a:rPr lang="en-US" sz="2800" smtClean="0"/>
              <a:t>What were the differences between the Continental and British armies?</a:t>
            </a:r>
          </a:p>
          <a:p>
            <a:r>
              <a:rPr lang="en-US" sz="2800" smtClean="0"/>
              <a:t>What was the last major battle?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British Parliment</a:t>
            </a:r>
            <a:endParaRPr lang="en-US" dirty="0"/>
          </a:p>
        </p:txBody>
      </p:sp>
      <p:pic>
        <p:nvPicPr>
          <p:cNvPr id="20483" name="Content Placeholder 3" descr="parliament_000.jpg"/>
          <p:cNvPicPr>
            <a:picLocks noGrp="1" noChangeAspect="1"/>
          </p:cNvPicPr>
          <p:nvPr>
            <p:ph idx="1"/>
          </p:nvPr>
        </p:nvPicPr>
        <p:blipFill>
          <a:blip r:embed="rId2"/>
          <a:srcRect/>
          <a:stretch>
            <a:fillRect/>
          </a:stretch>
        </p:blipFill>
        <p:spPr>
          <a:xfrm>
            <a:off x="503238" y="1219200"/>
            <a:ext cx="8259762" cy="5176838"/>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Treaty of Paris</a:t>
            </a:r>
            <a:endParaRPr lang="en-US" dirty="0"/>
          </a:p>
        </p:txBody>
      </p:sp>
      <p:pic>
        <p:nvPicPr>
          <p:cNvPr id="21507" name="Content Placeholder 3" descr="treaty of paris.jpg"/>
          <p:cNvPicPr>
            <a:picLocks noGrp="1" noChangeAspect="1"/>
          </p:cNvPicPr>
          <p:nvPr>
            <p:ph idx="1"/>
          </p:nvPr>
        </p:nvPicPr>
        <p:blipFill>
          <a:blip r:embed="rId2"/>
          <a:srcRect/>
          <a:stretch>
            <a:fillRect/>
          </a:stretch>
        </p:blipFill>
        <p:spPr>
          <a:xfrm>
            <a:off x="228600" y="457200"/>
            <a:ext cx="1662113" cy="2681288"/>
          </a:xfrm>
        </p:spPr>
      </p:pic>
      <p:pic>
        <p:nvPicPr>
          <p:cNvPr id="21508" name="Picture 4" descr="treaty paris.jpg"/>
          <p:cNvPicPr>
            <a:picLocks noChangeAspect="1"/>
          </p:cNvPicPr>
          <p:nvPr/>
        </p:nvPicPr>
        <p:blipFill>
          <a:blip r:embed="rId3"/>
          <a:srcRect/>
          <a:stretch>
            <a:fillRect/>
          </a:stretch>
        </p:blipFill>
        <p:spPr bwMode="auto">
          <a:xfrm>
            <a:off x="2286000" y="1066800"/>
            <a:ext cx="3371850" cy="4371975"/>
          </a:xfrm>
          <a:prstGeom prst="rect">
            <a:avLst/>
          </a:prstGeom>
          <a:noFill/>
          <a:ln w="9525">
            <a:noFill/>
            <a:miter lim="800000"/>
            <a:headEnd/>
            <a:tailEnd/>
          </a:ln>
        </p:spPr>
      </p:pic>
      <p:pic>
        <p:nvPicPr>
          <p:cNvPr id="21509" name="Picture 5" descr="treaty_of_paris_portrait_by_benjamin_west.jpg"/>
          <p:cNvPicPr>
            <a:picLocks noChangeAspect="1"/>
          </p:cNvPicPr>
          <p:nvPr/>
        </p:nvPicPr>
        <p:blipFill>
          <a:blip r:embed="rId4"/>
          <a:srcRect/>
          <a:stretch>
            <a:fillRect/>
          </a:stretch>
        </p:blipFill>
        <p:spPr bwMode="auto">
          <a:xfrm>
            <a:off x="5969000" y="4638675"/>
            <a:ext cx="3175000" cy="2219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normAutofit fontScale="90000"/>
          </a:bodyPr>
          <a:lstStyle/>
          <a:p>
            <a:pPr algn="ctr" eaLnBrk="1" fontAlgn="auto" hangingPunct="1">
              <a:spcAft>
                <a:spcPts val="0"/>
              </a:spcAft>
              <a:defRPr/>
            </a:pPr>
            <a:r>
              <a:rPr lang="en-US" sz="4400" b="1" dirty="0" smtClean="0"/>
              <a:t>Troubles Continue</a:t>
            </a:r>
            <a:r>
              <a:rPr lang="en-US" dirty="0" smtClean="0"/>
              <a:t/>
            </a:r>
            <a:br>
              <a:rPr lang="en-US" dirty="0" smtClean="0"/>
            </a:br>
            <a:endParaRPr lang="en-US" dirty="0"/>
          </a:p>
        </p:txBody>
      </p:sp>
      <p:sp>
        <p:nvSpPr>
          <p:cNvPr id="3" name="Content Placeholder 2"/>
          <p:cNvSpPr>
            <a:spLocks noGrp="1"/>
          </p:cNvSpPr>
          <p:nvPr>
            <p:ph idx="1"/>
          </p:nvPr>
        </p:nvSpPr>
        <p:spPr>
          <a:xfrm>
            <a:off x="228600" y="762000"/>
            <a:ext cx="8686800" cy="5867400"/>
          </a:xfrm>
        </p:spPr>
        <p:txBody>
          <a:bodyPr>
            <a:normAutofit fontScale="77500" lnSpcReduction="20000"/>
          </a:bodyPr>
          <a:lstStyle/>
          <a:p>
            <a:pPr eaLnBrk="1" fontAlgn="auto" hangingPunct="1">
              <a:spcAft>
                <a:spcPts val="0"/>
              </a:spcAft>
              <a:buFont typeface="Wingdings 2"/>
              <a:buChar char=""/>
              <a:defRPr/>
            </a:pPr>
            <a:r>
              <a:rPr lang="en-US" dirty="0" smtClean="0"/>
              <a:t>Since the lands between the Appalachian Mountains and the Mississippi River now belonged to the British colonists wanted to settle on this land.</a:t>
            </a:r>
          </a:p>
          <a:p>
            <a:pPr eaLnBrk="1" fontAlgn="auto" hangingPunct="1">
              <a:spcAft>
                <a:spcPts val="0"/>
              </a:spcAft>
              <a:buFont typeface="Wingdings 2"/>
              <a:buChar char=""/>
              <a:defRPr/>
            </a:pPr>
            <a:r>
              <a:rPr lang="en-US" dirty="0" smtClean="0"/>
              <a:t>However, many Native Americans already lived on these lands and were very determined to keep them.</a:t>
            </a:r>
          </a:p>
          <a:p>
            <a:pPr eaLnBrk="1" fontAlgn="auto" hangingPunct="1">
              <a:spcAft>
                <a:spcPts val="0"/>
              </a:spcAft>
              <a:buFont typeface="Wingdings 2"/>
              <a:buChar char=""/>
              <a:defRPr/>
            </a:pPr>
            <a:r>
              <a:rPr lang="en-US" dirty="0" smtClean="0"/>
              <a:t>1763: An Ottawa chief united many of the Native American groups along the Mississippi River.  These Native Americans captured some of the British forts and attacked many of the colonists’ settlements around the forts.</a:t>
            </a:r>
          </a:p>
          <a:p>
            <a:pPr eaLnBrk="1" fontAlgn="auto" hangingPunct="1">
              <a:spcAft>
                <a:spcPts val="0"/>
              </a:spcAft>
              <a:buFont typeface="Wingdings 2"/>
              <a:buChar char=""/>
              <a:defRPr/>
            </a:pPr>
            <a:r>
              <a:rPr lang="en-US" dirty="0" smtClean="0"/>
              <a:t>King George III wanted to end the fighting between the Native Americans and the colonists.  He made the Proclamation of 1763 which stated that the lands west of the Appalachian Mountains belonged to the Native Americans and white settlers had to move.</a:t>
            </a:r>
          </a:p>
          <a:p>
            <a:pPr eaLnBrk="1" fontAlgn="auto" hangingPunct="1">
              <a:spcAft>
                <a:spcPts val="0"/>
              </a:spcAft>
              <a:buFont typeface="Wingdings 2"/>
              <a:buChar char=""/>
              <a:defRPr/>
            </a:pPr>
            <a:r>
              <a:rPr lang="en-US" dirty="0" smtClean="0"/>
              <a:t>The colonists ignored the king’s proclamation and the fighting continued between the Native Americans and the colonists.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Proclamation of 1763</a:t>
            </a:r>
            <a:endParaRPr lang="en-US" dirty="0"/>
          </a:p>
        </p:txBody>
      </p:sp>
      <p:pic>
        <p:nvPicPr>
          <p:cNvPr id="23555" name="Content Placeholder 3" descr="proclamation1763.gif"/>
          <p:cNvPicPr>
            <a:picLocks noGrp="1" noChangeAspect="1"/>
          </p:cNvPicPr>
          <p:nvPr>
            <p:ph idx="1"/>
          </p:nvPr>
        </p:nvPicPr>
        <p:blipFill>
          <a:blip r:embed="rId2"/>
          <a:srcRect/>
          <a:stretch>
            <a:fillRect/>
          </a:stretch>
        </p:blipFill>
        <p:spPr>
          <a:xfrm>
            <a:off x="1447800" y="1066800"/>
            <a:ext cx="6384925" cy="3403600"/>
          </a:xfrm>
        </p:spPr>
      </p:pic>
      <p:sp>
        <p:nvSpPr>
          <p:cNvPr id="23556" name="Rectangle 3"/>
          <p:cNvSpPr>
            <a:spLocks noChangeArrowheads="1"/>
          </p:cNvSpPr>
          <p:nvPr/>
        </p:nvSpPr>
        <p:spPr bwMode="auto">
          <a:xfrm>
            <a:off x="228600" y="4495800"/>
            <a:ext cx="8534400" cy="2246313"/>
          </a:xfrm>
          <a:prstGeom prst="rect">
            <a:avLst/>
          </a:prstGeom>
          <a:noFill/>
          <a:ln w="9525">
            <a:noFill/>
            <a:miter lim="800000"/>
            <a:headEnd/>
            <a:tailEnd/>
          </a:ln>
        </p:spPr>
        <p:txBody>
          <a:bodyPr anchor="ctr">
            <a:spAutoFit/>
          </a:bodyPr>
          <a:lstStyle/>
          <a:p>
            <a:pPr>
              <a:buFontTx/>
              <a:buChar char="•"/>
              <a:tabLst>
                <a:tab pos="685800" algn="l"/>
              </a:tabLst>
            </a:pPr>
            <a:r>
              <a:rPr lang="en-US" sz="2000">
                <a:cs typeface="Times New Roman" pitchFamily="18" charset="0"/>
              </a:rPr>
              <a:t>In order for Britain to pay for the French and Indian war taxes were passed by the Parliament.  Britain thought that the colonists should help in paying as well so Parliament began passing taxes to raise money for Britain.</a:t>
            </a:r>
            <a:endParaRPr lang="en-US" sz="2000"/>
          </a:p>
          <a:p>
            <a:pPr eaLnBrk="0" hangingPunct="0">
              <a:buFontTx/>
              <a:buChar char="•"/>
              <a:tabLst>
                <a:tab pos="685800" algn="l"/>
              </a:tabLst>
            </a:pPr>
            <a:r>
              <a:rPr lang="en-US" sz="2000">
                <a:cs typeface="Times New Roman" pitchFamily="18" charset="0"/>
              </a:rPr>
              <a:t>1764, Parliament passed the Sugar Act.  The Sugar Act taxed sugar and molasses brought to the colonies from the West Indies.  This act hurt the shipping business in New England.</a:t>
            </a:r>
            <a:endParaRPr lang="en-US" sz="20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Colonists Speak Out</a:t>
            </a:r>
            <a:r>
              <a:rPr lang="en-US" dirty="0" smtClean="0"/>
              <a:t/>
            </a:r>
            <a:br>
              <a:rPr lang="en-US" dirty="0" smtClean="0"/>
            </a:br>
            <a:endParaRPr lang="en-US" dirty="0"/>
          </a:p>
        </p:txBody>
      </p:sp>
      <p:sp>
        <p:nvSpPr>
          <p:cNvPr id="3" name="Content Placeholder 2"/>
          <p:cNvSpPr>
            <a:spLocks noGrp="1"/>
          </p:cNvSpPr>
          <p:nvPr>
            <p:ph idx="1"/>
          </p:nvPr>
        </p:nvSpPr>
        <p:spPr>
          <a:xfrm>
            <a:off x="228600" y="1066800"/>
            <a:ext cx="8686800" cy="5105400"/>
          </a:xfrm>
        </p:spPr>
        <p:txBody>
          <a:bodyPr>
            <a:normAutofit fontScale="25000" lnSpcReduction="20000"/>
          </a:bodyPr>
          <a:lstStyle/>
          <a:p>
            <a:pPr eaLnBrk="1" fontAlgn="auto" hangingPunct="1">
              <a:spcAft>
                <a:spcPts val="0"/>
              </a:spcAft>
              <a:buFont typeface="Wingdings 2"/>
              <a:buChar char=""/>
              <a:defRPr/>
            </a:pPr>
            <a:r>
              <a:rPr lang="en-US" sz="8000" b="1" dirty="0" smtClean="0"/>
              <a:t>Vocabulary:</a:t>
            </a:r>
            <a:r>
              <a:rPr lang="en-US" sz="8000" dirty="0" smtClean="0"/>
              <a:t> representation, treason, congress, boycott, repeal, imperial policy, protest</a:t>
            </a:r>
          </a:p>
          <a:p>
            <a:pPr eaLnBrk="1" fontAlgn="auto" hangingPunct="1">
              <a:spcAft>
                <a:spcPts val="0"/>
              </a:spcAft>
              <a:buFont typeface="Wingdings 2"/>
              <a:buChar char=""/>
              <a:defRPr/>
            </a:pPr>
            <a:r>
              <a:rPr lang="en-US" sz="8000" dirty="0" smtClean="0"/>
              <a:t>1765: Parliament passed another tax law.  This new tax was called the Stamp Act.  The Stamp Act placed a tax on many paper items like newspapers, legal documents, and even playing cards.</a:t>
            </a:r>
          </a:p>
          <a:p>
            <a:pPr eaLnBrk="1" fontAlgn="auto" hangingPunct="1">
              <a:spcAft>
                <a:spcPts val="0"/>
              </a:spcAft>
              <a:buFont typeface="Wingdings 2"/>
              <a:buChar char=""/>
              <a:defRPr/>
            </a:pPr>
            <a:r>
              <a:rPr lang="en-US" sz="8000" dirty="0" smtClean="0"/>
              <a:t>Parliament and British leaders thought that the tax was fair however, colonists were angry because colonists were not represented in Parliament and did not have any say in these new laws.</a:t>
            </a:r>
          </a:p>
          <a:p>
            <a:pPr eaLnBrk="1" fontAlgn="auto" hangingPunct="1">
              <a:spcAft>
                <a:spcPts val="0"/>
              </a:spcAft>
              <a:buFont typeface="Wingdings 2"/>
              <a:buChar char=""/>
              <a:defRPr/>
            </a:pPr>
            <a:r>
              <a:rPr lang="en-US" sz="8000" dirty="0" smtClean="0"/>
              <a:t>October, 1765: Representatives from 9 colonies met in New York City in what became known as the Stamp Act Congress.  During this meeting with representatives colonial leaders spoke out against the Stamp Act.  People began to use the words “No taxation without Representation.”</a:t>
            </a:r>
          </a:p>
          <a:p>
            <a:pPr eaLnBrk="1" fontAlgn="auto" hangingPunct="1">
              <a:spcAft>
                <a:spcPts val="0"/>
              </a:spcAft>
              <a:buFont typeface="Wingdings 2"/>
              <a:buChar char=""/>
              <a:defRPr/>
            </a:pPr>
            <a:r>
              <a:rPr lang="en-US" sz="8000" dirty="0" smtClean="0"/>
              <a:t>Many colonists wrote letters to Parliament about their disapproval of the Stamp Act.  Other colonists decided to boycott and refuse to buy all British goods.  Some colonists chose simply not to buy any taxed goods.</a:t>
            </a:r>
          </a:p>
          <a:p>
            <a:pPr eaLnBrk="1" fontAlgn="auto" hangingPunct="1">
              <a:spcAft>
                <a:spcPts val="0"/>
              </a:spcAft>
              <a:buFont typeface="Wingdings 2"/>
              <a:buChar char=""/>
              <a:defRPr/>
            </a:pPr>
            <a:r>
              <a:rPr lang="en-US" sz="8000" dirty="0" smtClean="0"/>
              <a:t>1766: Benjamin Franklin travels to London to speak out against Britain’s tax laws.</a:t>
            </a:r>
          </a:p>
          <a:p>
            <a:pPr eaLnBrk="1" fontAlgn="auto" hangingPunct="1">
              <a:spcAft>
                <a:spcPts val="0"/>
              </a:spcAft>
              <a:buFont typeface="Wingdings 2"/>
              <a:buChar char=""/>
              <a:defRPr/>
            </a:pPr>
            <a:r>
              <a:rPr lang="en-US" sz="8000" dirty="0" smtClean="0"/>
              <a:t>In 1766: Parliament decided to repeal or take back the act.  However the very next day Parliament passed the Declaratory Act.  This new Act stated that Parliament had full power to make laws for the people of America.</a:t>
            </a:r>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smtClean="0"/>
              <a:t>Causes that lead to the American Revolution</a:t>
            </a:r>
            <a:endParaRPr lang="en-US" dirty="0"/>
          </a:p>
        </p:txBody>
      </p:sp>
      <p:sp>
        <p:nvSpPr>
          <p:cNvPr id="3" name="Content Placeholder 2"/>
          <p:cNvSpPr>
            <a:spLocks noGrp="1"/>
          </p:cNvSpPr>
          <p:nvPr>
            <p:ph idx="1"/>
          </p:nvPr>
        </p:nvSpPr>
        <p:spPr>
          <a:xfrm>
            <a:off x="304800" y="1554163"/>
            <a:ext cx="8686800" cy="5075237"/>
          </a:xfrm>
        </p:spPr>
        <p:txBody>
          <a:bodyPr>
            <a:normAutofit fontScale="92500"/>
          </a:bodyPr>
          <a:lstStyle/>
          <a:p>
            <a:pPr eaLnBrk="1" fontAlgn="auto" hangingPunct="1">
              <a:spcAft>
                <a:spcPts val="0"/>
              </a:spcAft>
              <a:buFont typeface="Wingdings 2"/>
              <a:buChar char=""/>
              <a:defRPr/>
            </a:pPr>
            <a:r>
              <a:rPr lang="en-US" dirty="0" smtClean="0"/>
              <a:t>French and Indian War</a:t>
            </a:r>
          </a:p>
          <a:p>
            <a:pPr eaLnBrk="1" fontAlgn="auto" hangingPunct="1">
              <a:spcAft>
                <a:spcPts val="0"/>
              </a:spcAft>
              <a:buFont typeface="Wingdings 2"/>
              <a:buChar char=""/>
              <a:defRPr/>
            </a:pPr>
            <a:r>
              <a:rPr lang="en-US" dirty="0" smtClean="0"/>
              <a:t>Proclamation 1763</a:t>
            </a:r>
          </a:p>
          <a:p>
            <a:pPr eaLnBrk="1" fontAlgn="auto" hangingPunct="1">
              <a:spcAft>
                <a:spcPts val="0"/>
              </a:spcAft>
              <a:buFont typeface="Wingdings 2"/>
              <a:buChar char=""/>
              <a:defRPr/>
            </a:pPr>
            <a:r>
              <a:rPr lang="en-US" dirty="0" smtClean="0"/>
              <a:t>Sugar Act </a:t>
            </a:r>
          </a:p>
          <a:p>
            <a:pPr eaLnBrk="1" fontAlgn="auto" hangingPunct="1">
              <a:spcAft>
                <a:spcPts val="0"/>
              </a:spcAft>
              <a:buFont typeface="Wingdings 2"/>
              <a:buChar char=""/>
              <a:defRPr/>
            </a:pPr>
            <a:r>
              <a:rPr lang="en-US" dirty="0" smtClean="0"/>
              <a:t>Stamp Act- “No taxation without Representation.”</a:t>
            </a:r>
          </a:p>
          <a:p>
            <a:pPr eaLnBrk="1" fontAlgn="auto" hangingPunct="1">
              <a:spcAft>
                <a:spcPts val="0"/>
              </a:spcAft>
              <a:buFont typeface="Wingdings 2"/>
              <a:buChar char=""/>
              <a:defRPr/>
            </a:pPr>
            <a:r>
              <a:rPr lang="en-US" dirty="0" smtClean="0"/>
              <a:t>Townshend Act</a:t>
            </a:r>
          </a:p>
          <a:p>
            <a:pPr eaLnBrk="1" fontAlgn="auto" hangingPunct="1">
              <a:spcAft>
                <a:spcPts val="0"/>
              </a:spcAft>
              <a:buFont typeface="Wingdings 2"/>
              <a:buChar char=""/>
              <a:defRPr/>
            </a:pPr>
            <a:r>
              <a:rPr lang="en-US" dirty="0" smtClean="0"/>
              <a:t>Quartering Act</a:t>
            </a:r>
          </a:p>
          <a:p>
            <a:pPr eaLnBrk="1" fontAlgn="auto" hangingPunct="1">
              <a:spcAft>
                <a:spcPts val="0"/>
              </a:spcAft>
              <a:buFont typeface="Wingdings 2"/>
              <a:buChar char=""/>
              <a:defRPr/>
            </a:pPr>
            <a:r>
              <a:rPr lang="en-US" dirty="0" smtClean="0"/>
              <a:t>Boston Massacre</a:t>
            </a:r>
          </a:p>
          <a:p>
            <a:pPr eaLnBrk="1" fontAlgn="auto" hangingPunct="1">
              <a:spcAft>
                <a:spcPts val="0"/>
              </a:spcAft>
              <a:buFont typeface="Wingdings 2"/>
              <a:buChar char=""/>
              <a:defRPr/>
            </a:pPr>
            <a:r>
              <a:rPr lang="en-US" dirty="0" smtClean="0"/>
              <a:t>Boston Tea Party</a:t>
            </a:r>
          </a:p>
          <a:p>
            <a:pPr eaLnBrk="1" fontAlgn="auto" hangingPunct="1">
              <a:spcAft>
                <a:spcPts val="0"/>
              </a:spcAft>
              <a:buFont typeface="Wingdings 2"/>
              <a:buChar char=""/>
              <a:defRPr/>
            </a:pPr>
            <a:r>
              <a:rPr lang="en-US" dirty="0" smtClean="0"/>
              <a:t>Intolerable Acts</a:t>
            </a:r>
          </a:p>
          <a:p>
            <a:pPr eaLnBrk="1" fontAlgn="auto" hangingPunct="1">
              <a:spcAft>
                <a:spcPts val="0"/>
              </a:spcAft>
              <a:buFont typeface="Wingdings 2"/>
              <a:buChar char=""/>
              <a:defRPr/>
            </a:pPr>
            <a:endParaRPr lang="en-US" dirty="0"/>
          </a:p>
        </p:txBody>
      </p:sp>
      <p:pic>
        <p:nvPicPr>
          <p:cNvPr id="25604" name="Picture 2" descr="C:\Documents and Settings\e200512272\Local Settings\Temporary Internet Files\Content.IE5\3CDNBJAN\MPj02896290000[1].jpg"/>
          <p:cNvPicPr>
            <a:picLocks noChangeAspect="1" noChangeArrowheads="1"/>
          </p:cNvPicPr>
          <p:nvPr/>
        </p:nvPicPr>
        <p:blipFill>
          <a:blip r:embed="rId2"/>
          <a:srcRect/>
          <a:stretch>
            <a:fillRect/>
          </a:stretch>
        </p:blipFill>
        <p:spPr bwMode="auto">
          <a:xfrm>
            <a:off x="7315200" y="1295400"/>
            <a:ext cx="1222375" cy="1828800"/>
          </a:xfrm>
          <a:prstGeom prst="rect">
            <a:avLst/>
          </a:prstGeom>
          <a:noFill/>
          <a:ln w="9525">
            <a:noFill/>
            <a:miter lim="800000"/>
            <a:headEnd/>
            <a:tailEnd/>
          </a:ln>
        </p:spPr>
      </p:pic>
      <p:pic>
        <p:nvPicPr>
          <p:cNvPr id="25605" name="Picture 3" descr="C:\Documents and Settings\e200512272\Local Settings\Temporary Internet Files\Content.IE5\3CDNBJAN\MPj04386380000[1].jpg"/>
          <p:cNvPicPr>
            <a:picLocks noChangeAspect="1" noChangeArrowheads="1"/>
          </p:cNvPicPr>
          <p:nvPr/>
        </p:nvPicPr>
        <p:blipFill>
          <a:blip r:embed="rId3"/>
          <a:srcRect/>
          <a:stretch>
            <a:fillRect/>
          </a:stretch>
        </p:blipFill>
        <p:spPr bwMode="auto">
          <a:xfrm>
            <a:off x="0" y="152400"/>
            <a:ext cx="1143000" cy="1449388"/>
          </a:xfrm>
          <a:prstGeom prst="rect">
            <a:avLst/>
          </a:prstGeom>
          <a:noFill/>
          <a:ln w="9525">
            <a:noFill/>
            <a:miter lim="800000"/>
            <a:headEnd/>
            <a:tailEnd/>
          </a:ln>
        </p:spPr>
      </p:pic>
      <p:pic>
        <p:nvPicPr>
          <p:cNvPr id="25606" name="Picture 6" descr="C:\Documents and Settings\e200512272\Local Settings\Temporary Internet Files\Content.IE5\AGC5IIBA\MCj04382470000[1].wmf"/>
          <p:cNvPicPr>
            <a:picLocks noChangeAspect="1" noChangeArrowheads="1"/>
          </p:cNvPicPr>
          <p:nvPr/>
        </p:nvPicPr>
        <p:blipFill>
          <a:blip r:embed="rId4"/>
          <a:srcRect/>
          <a:stretch>
            <a:fillRect/>
          </a:stretch>
        </p:blipFill>
        <p:spPr bwMode="auto">
          <a:xfrm>
            <a:off x="7372350" y="3733800"/>
            <a:ext cx="1771650" cy="1866900"/>
          </a:xfrm>
          <a:prstGeom prst="rect">
            <a:avLst/>
          </a:prstGeom>
          <a:noFill/>
          <a:ln w="9525">
            <a:noFill/>
            <a:miter lim="800000"/>
            <a:headEnd/>
            <a:tailEnd/>
          </a:ln>
        </p:spPr>
      </p:pic>
      <p:pic>
        <p:nvPicPr>
          <p:cNvPr id="25607" name="Picture 7" descr="C:\Documents and Settings\e200512272\Local Settings\Temporary Internet Files\Content.IE5\AGC5IIBA\MPj04394590000[1].jpg"/>
          <p:cNvPicPr>
            <a:picLocks noChangeAspect="1" noChangeArrowheads="1"/>
          </p:cNvPicPr>
          <p:nvPr/>
        </p:nvPicPr>
        <p:blipFill>
          <a:blip r:embed="rId5"/>
          <a:srcRect/>
          <a:stretch>
            <a:fillRect/>
          </a:stretch>
        </p:blipFill>
        <p:spPr bwMode="auto">
          <a:xfrm>
            <a:off x="4495800" y="4953000"/>
            <a:ext cx="2362200" cy="1774825"/>
          </a:xfrm>
          <a:prstGeom prst="rect">
            <a:avLst/>
          </a:prstGeom>
          <a:noFill/>
          <a:ln w="9525">
            <a:noFill/>
            <a:miter lim="800000"/>
            <a:headEnd/>
            <a:tailEnd/>
          </a:ln>
        </p:spPr>
      </p:pic>
      <p:pic>
        <p:nvPicPr>
          <p:cNvPr id="25608" name="Picture 8" descr="C:\Documents and Settings\e200512272\Local Settings\Temporary Internet Files\Content.IE5\DTOFVCE6\MCj04418400000[1].wmf"/>
          <p:cNvPicPr>
            <a:picLocks noChangeAspect="1" noChangeArrowheads="1"/>
          </p:cNvPicPr>
          <p:nvPr/>
        </p:nvPicPr>
        <p:blipFill>
          <a:blip r:embed="rId6"/>
          <a:srcRect/>
          <a:stretch>
            <a:fillRect/>
          </a:stretch>
        </p:blipFill>
        <p:spPr bwMode="auto">
          <a:xfrm>
            <a:off x="4495800" y="1219200"/>
            <a:ext cx="1851025" cy="200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Townshend Acts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eaLnBrk="1" fontAlgn="auto" hangingPunct="1">
              <a:spcAft>
                <a:spcPts val="0"/>
              </a:spcAft>
              <a:buFont typeface="Wingdings 2"/>
              <a:buChar char=""/>
              <a:defRPr/>
            </a:pPr>
            <a:r>
              <a:rPr lang="en-US" sz="3400" dirty="0" smtClean="0"/>
              <a:t>1767: Parliament passed new tax laws called the Townshend Act.</a:t>
            </a:r>
          </a:p>
          <a:p>
            <a:pPr eaLnBrk="1" fontAlgn="auto" hangingPunct="1">
              <a:spcAft>
                <a:spcPts val="0"/>
              </a:spcAft>
              <a:buFont typeface="Wingdings 2"/>
              <a:buChar char=""/>
              <a:defRPr/>
            </a:pPr>
            <a:r>
              <a:rPr lang="en-US" sz="3400" dirty="0" smtClean="0"/>
              <a:t>Under the Townshend Act imports such as tea, paint, glass, and paper were now items that were taxed.  With these new laws a new group of tax collectors was set up.</a:t>
            </a:r>
          </a:p>
          <a:p>
            <a:pPr eaLnBrk="1" fontAlgn="auto" hangingPunct="1">
              <a:spcAft>
                <a:spcPts val="0"/>
              </a:spcAft>
              <a:buFont typeface="Wingdings 2"/>
              <a:buChar char=""/>
              <a:defRPr/>
            </a:pPr>
            <a:r>
              <a:rPr lang="en-US" sz="3400" dirty="0" smtClean="0"/>
              <a:t>Colonists joined together and boycotted British goods.  Boston decided they would not import taxed goods.</a:t>
            </a:r>
          </a:p>
          <a:p>
            <a:pPr eaLnBrk="1" fontAlgn="auto" hangingPunct="1">
              <a:spcAft>
                <a:spcPts val="0"/>
              </a:spcAft>
              <a:buFont typeface="Wingdings 2"/>
              <a:buChar char=""/>
              <a:defRPr/>
            </a:pPr>
            <a:r>
              <a:rPr lang="en-US" sz="3400" dirty="0" smtClean="0"/>
              <a:t>Sales of British good went down, which meant that tax collectors collected little money.</a:t>
            </a:r>
          </a:p>
          <a:p>
            <a:pPr eaLnBrk="1" fontAlgn="auto" hangingPunct="1">
              <a:spcAft>
                <a:spcPts val="0"/>
              </a:spcAft>
              <a:buFont typeface="Wingdings 2"/>
              <a:buChar char=""/>
              <a:defRPr/>
            </a:pPr>
            <a:r>
              <a:rPr lang="en-US" sz="3400" u="sng" dirty="0" smtClean="0"/>
              <a:t>Again in 1770 Parliament decided to repeal the Townshend Acts </a:t>
            </a:r>
            <a:r>
              <a:rPr lang="en-US" sz="3400" b="1" u="sng" dirty="0" smtClean="0"/>
              <a:t>EXECPT</a:t>
            </a:r>
            <a:r>
              <a:rPr lang="en-US" sz="3400" u="sng" dirty="0" smtClean="0"/>
              <a:t> for the tax on tea.</a:t>
            </a:r>
          </a:p>
          <a:p>
            <a:pPr eaLnBrk="1" fontAlgn="auto" hangingPunct="1">
              <a:spcAft>
                <a:spcPts val="0"/>
              </a:spcAft>
              <a:buFont typeface="Wingdings 2"/>
              <a:buChar char=""/>
              <a:defRPr/>
            </a:pPr>
            <a:r>
              <a:rPr lang="en-US" sz="3400" dirty="0" smtClean="0"/>
              <a:t>More and more colonists joined in the protest and Parliament decided in 1770 to send 9,000 British soldiers to the colonies.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The Sons and Daughters of Liberty</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pPr eaLnBrk="1" fontAlgn="auto" hangingPunct="1">
              <a:spcAft>
                <a:spcPts val="0"/>
              </a:spcAft>
              <a:buFont typeface="Wingdings 2"/>
              <a:buChar char=""/>
              <a:defRPr/>
            </a:pPr>
            <a:r>
              <a:rPr lang="en-US" dirty="0" smtClean="0"/>
              <a:t>Shortly after the Stamp Act was passes a group of colonists called the Sons of Liberty began to work against it.</a:t>
            </a:r>
          </a:p>
          <a:p>
            <a:pPr eaLnBrk="1" fontAlgn="auto" hangingPunct="1">
              <a:spcAft>
                <a:spcPts val="0"/>
              </a:spcAft>
              <a:buFont typeface="Wingdings 2"/>
              <a:buChar char=""/>
              <a:defRPr/>
            </a:pPr>
            <a:r>
              <a:rPr lang="en-US" dirty="0" smtClean="0"/>
              <a:t>The Sons of Liberty captured British workers trying to collect the tax and dumped tar and feathers on them.  They also chased any tax collectors out of their towns.</a:t>
            </a:r>
          </a:p>
          <a:p>
            <a:pPr eaLnBrk="1" fontAlgn="auto" hangingPunct="1">
              <a:spcAft>
                <a:spcPts val="0"/>
              </a:spcAft>
              <a:buFont typeface="Wingdings 2"/>
              <a:buChar char=""/>
              <a:defRPr/>
            </a:pPr>
            <a:r>
              <a:rPr lang="en-US" dirty="0" smtClean="0"/>
              <a:t>The Daughters of Liberty decided to spin their own thread and wove their own cloth instead of buying British cloth.  The cloth these ladies wove became very popular.</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t>The Sons and Daughters of Liberty</a:t>
            </a:r>
            <a:r>
              <a:rPr lang="en-US" dirty="0" smtClean="0"/>
              <a:t/>
            </a:r>
            <a:br>
              <a:rPr lang="en-US" dirty="0" smtClean="0"/>
            </a:br>
            <a:endParaRPr lang="en-US" dirty="0"/>
          </a:p>
        </p:txBody>
      </p:sp>
      <p:pic>
        <p:nvPicPr>
          <p:cNvPr id="28675" name="Content Placeholder 3" descr="sons of liberty.jpg"/>
          <p:cNvPicPr>
            <a:picLocks noGrp="1" noChangeAspect="1"/>
          </p:cNvPicPr>
          <p:nvPr>
            <p:ph idx="1"/>
          </p:nvPr>
        </p:nvPicPr>
        <p:blipFill>
          <a:blip r:embed="rId2"/>
          <a:srcRect/>
          <a:stretch>
            <a:fillRect/>
          </a:stretch>
        </p:blipFill>
        <p:spPr>
          <a:xfrm>
            <a:off x="304800" y="990600"/>
            <a:ext cx="4254500" cy="3187700"/>
          </a:xfrm>
        </p:spPr>
      </p:pic>
      <p:pic>
        <p:nvPicPr>
          <p:cNvPr id="28676" name="Picture 4" descr="daughters of liberty.jpg"/>
          <p:cNvPicPr>
            <a:picLocks noChangeAspect="1"/>
          </p:cNvPicPr>
          <p:nvPr/>
        </p:nvPicPr>
        <p:blipFill>
          <a:blip r:embed="rId3"/>
          <a:srcRect/>
          <a:stretch>
            <a:fillRect/>
          </a:stretch>
        </p:blipFill>
        <p:spPr bwMode="auto">
          <a:xfrm>
            <a:off x="6096000" y="838200"/>
            <a:ext cx="2908300" cy="3862388"/>
          </a:xfrm>
          <a:prstGeom prst="rect">
            <a:avLst/>
          </a:prstGeom>
          <a:noFill/>
          <a:ln w="9525">
            <a:noFill/>
            <a:miter lim="800000"/>
            <a:headEnd/>
            <a:tailEnd/>
          </a:ln>
        </p:spPr>
      </p:pic>
      <p:pic>
        <p:nvPicPr>
          <p:cNvPr id="28677" name="Picture 5" descr="betsypic.jpg"/>
          <p:cNvPicPr>
            <a:picLocks noChangeAspect="1"/>
          </p:cNvPicPr>
          <p:nvPr/>
        </p:nvPicPr>
        <p:blipFill>
          <a:blip r:embed="rId4"/>
          <a:srcRect/>
          <a:stretch>
            <a:fillRect/>
          </a:stretch>
        </p:blipFill>
        <p:spPr bwMode="auto">
          <a:xfrm>
            <a:off x="1219200" y="4141788"/>
            <a:ext cx="4800600" cy="2716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Key Vocabulary</a:t>
            </a:r>
            <a:endParaRPr lang="en-US" dirty="0"/>
          </a:p>
        </p:txBody>
      </p:sp>
      <p:sp>
        <p:nvSpPr>
          <p:cNvPr id="3" name="Content Placeholder 2"/>
          <p:cNvSpPr>
            <a:spLocks noGrp="1"/>
          </p:cNvSpPr>
          <p:nvPr>
            <p:ph idx="1"/>
          </p:nvPr>
        </p:nvSpPr>
        <p:spPr>
          <a:xfrm>
            <a:off x="304800" y="1143000"/>
            <a:ext cx="8686800" cy="5715000"/>
          </a:xfrm>
        </p:spPr>
        <p:txBody>
          <a:bodyPr>
            <a:normAutofit fontScale="70000" lnSpcReduction="20000"/>
          </a:bodyPr>
          <a:lstStyle/>
          <a:p>
            <a:pPr algn="ctr" eaLnBrk="1" fontAlgn="auto" hangingPunct="1">
              <a:spcAft>
                <a:spcPts val="0"/>
              </a:spcAft>
              <a:buFont typeface="Wingdings 2"/>
              <a:buChar char=""/>
              <a:defRPr/>
            </a:pPr>
            <a:r>
              <a:rPr lang="en-US" dirty="0" smtClean="0"/>
              <a:t>Spain – Spanish</a:t>
            </a:r>
          </a:p>
          <a:p>
            <a:pPr algn="ctr" eaLnBrk="1" fontAlgn="auto" hangingPunct="1">
              <a:spcAft>
                <a:spcPts val="0"/>
              </a:spcAft>
              <a:buFont typeface="Wingdings 2"/>
              <a:buChar char=""/>
              <a:defRPr/>
            </a:pPr>
            <a:r>
              <a:rPr lang="en-US" dirty="0" smtClean="0"/>
              <a:t> France – French</a:t>
            </a:r>
          </a:p>
          <a:p>
            <a:pPr algn="ctr" eaLnBrk="1" fontAlgn="auto" hangingPunct="1">
              <a:spcAft>
                <a:spcPts val="0"/>
              </a:spcAft>
              <a:buFont typeface="Wingdings 2"/>
              <a:buChar char=""/>
              <a:defRPr/>
            </a:pPr>
            <a:r>
              <a:rPr lang="en-US" dirty="0" smtClean="0"/>
              <a:t>Britain – British</a:t>
            </a:r>
          </a:p>
          <a:p>
            <a:pPr algn="ctr" eaLnBrk="1" fontAlgn="auto" hangingPunct="1">
              <a:spcAft>
                <a:spcPts val="0"/>
              </a:spcAft>
              <a:buFont typeface="Wingdings 2"/>
              <a:buChar char=""/>
              <a:defRPr/>
            </a:pPr>
            <a:r>
              <a:rPr lang="en-US" dirty="0" smtClean="0"/>
              <a:t> England – English</a:t>
            </a:r>
          </a:p>
          <a:p>
            <a:pPr algn="ctr" eaLnBrk="1" fontAlgn="auto" hangingPunct="1">
              <a:spcAft>
                <a:spcPts val="0"/>
              </a:spcAft>
              <a:buFont typeface="Wingdings 2"/>
              <a:buChar char=""/>
              <a:defRPr/>
            </a:pPr>
            <a:r>
              <a:rPr lang="en-US" dirty="0" smtClean="0"/>
              <a:t>Ohio Valley</a:t>
            </a:r>
          </a:p>
          <a:p>
            <a:pPr algn="ctr" eaLnBrk="1" fontAlgn="auto" hangingPunct="1">
              <a:spcAft>
                <a:spcPts val="0"/>
              </a:spcAft>
              <a:buFont typeface="Wingdings 2"/>
              <a:buChar char=""/>
              <a:defRPr/>
            </a:pPr>
            <a:r>
              <a:rPr lang="en-US" dirty="0" smtClean="0"/>
              <a:t> Appalachian Mountains</a:t>
            </a:r>
          </a:p>
          <a:p>
            <a:pPr algn="ctr" eaLnBrk="1" fontAlgn="auto" hangingPunct="1">
              <a:spcAft>
                <a:spcPts val="0"/>
              </a:spcAft>
              <a:buFont typeface="Wingdings 2"/>
              <a:buChar char=""/>
              <a:defRPr/>
            </a:pPr>
            <a:r>
              <a:rPr lang="en-US" dirty="0" smtClean="0"/>
              <a:t>George Washington</a:t>
            </a:r>
          </a:p>
          <a:p>
            <a:pPr algn="ctr" eaLnBrk="1" fontAlgn="auto" hangingPunct="1">
              <a:spcAft>
                <a:spcPts val="0"/>
              </a:spcAft>
              <a:buFont typeface="Wingdings 2"/>
              <a:buChar char=""/>
              <a:defRPr/>
            </a:pPr>
            <a:r>
              <a:rPr lang="en-US" dirty="0" smtClean="0"/>
              <a:t>colonists</a:t>
            </a:r>
          </a:p>
          <a:p>
            <a:pPr algn="ctr" eaLnBrk="1" fontAlgn="auto" hangingPunct="1">
              <a:spcAft>
                <a:spcPts val="0"/>
              </a:spcAft>
              <a:buFont typeface="Wingdings 2"/>
              <a:buChar char=""/>
              <a:defRPr/>
            </a:pPr>
            <a:r>
              <a:rPr lang="en-US" dirty="0" smtClean="0"/>
              <a:t>Parliament</a:t>
            </a:r>
          </a:p>
          <a:p>
            <a:pPr algn="ctr" eaLnBrk="1" fontAlgn="auto" hangingPunct="1">
              <a:spcAft>
                <a:spcPts val="0"/>
              </a:spcAft>
              <a:buFont typeface="Wingdings 2"/>
              <a:buChar char=""/>
              <a:defRPr/>
            </a:pPr>
            <a:r>
              <a:rPr lang="en-US" dirty="0" smtClean="0"/>
              <a:t>proclamation</a:t>
            </a:r>
          </a:p>
          <a:p>
            <a:pPr algn="ctr" eaLnBrk="1" fontAlgn="auto" hangingPunct="1">
              <a:spcAft>
                <a:spcPts val="0"/>
              </a:spcAft>
              <a:buFont typeface="Wingdings 2"/>
              <a:buChar char=""/>
              <a:defRPr/>
            </a:pPr>
            <a:r>
              <a:rPr lang="en-US" dirty="0" smtClean="0"/>
              <a:t>Sugar Act</a:t>
            </a:r>
          </a:p>
          <a:p>
            <a:pPr algn="ctr" eaLnBrk="1" fontAlgn="auto" hangingPunct="1">
              <a:spcAft>
                <a:spcPts val="0"/>
              </a:spcAft>
              <a:buFont typeface="Wingdings 2"/>
              <a:buChar char=""/>
              <a:defRPr/>
            </a:pPr>
            <a:r>
              <a:rPr lang="en-US" dirty="0" smtClean="0"/>
              <a:t>taxation</a:t>
            </a:r>
          </a:p>
          <a:p>
            <a:pPr algn="ctr" eaLnBrk="1" fontAlgn="auto" hangingPunct="1">
              <a:spcAft>
                <a:spcPts val="0"/>
              </a:spcAft>
              <a:buFont typeface="Wingdings 2"/>
              <a:buChar char=""/>
              <a:defRPr/>
            </a:pPr>
            <a:r>
              <a:rPr lang="en-US" dirty="0" smtClean="0"/>
              <a:t>representation</a:t>
            </a:r>
          </a:p>
          <a:p>
            <a:pPr algn="ctr" eaLnBrk="1" fontAlgn="auto" hangingPunct="1">
              <a:spcAft>
                <a:spcPts val="0"/>
              </a:spcAft>
              <a:buFont typeface="Wingdings 2"/>
              <a:buChar char=""/>
              <a:defRPr/>
            </a:pPr>
            <a:r>
              <a:rPr lang="en-US" dirty="0" smtClean="0"/>
              <a:t>Stamp Act</a:t>
            </a:r>
          </a:p>
          <a:p>
            <a:pPr algn="ctr" eaLnBrk="1" fontAlgn="auto" hangingPunct="1">
              <a:spcAft>
                <a:spcPts val="0"/>
              </a:spcAft>
              <a:buFont typeface="Wingdings 2"/>
              <a:buChar char=""/>
              <a:defRPr/>
            </a:pPr>
            <a:r>
              <a:rPr lang="en-US" dirty="0" smtClean="0"/>
              <a:t>congress</a:t>
            </a:r>
          </a:p>
          <a:p>
            <a:pPr eaLnBrk="1" fontAlgn="auto" hangingPunct="1">
              <a:spcAft>
                <a:spcPts val="0"/>
              </a:spcAft>
              <a:buFont typeface="Wingdings 2"/>
              <a:buChar char=""/>
              <a:defRPr/>
            </a:pPr>
            <a:endParaRPr lang="en-US" dirty="0"/>
          </a:p>
        </p:txBody>
      </p:sp>
      <p:pic>
        <p:nvPicPr>
          <p:cNvPr id="11268" name="Picture 3" descr="american.jpg"/>
          <p:cNvPicPr>
            <a:picLocks noChangeAspect="1"/>
          </p:cNvPicPr>
          <p:nvPr/>
        </p:nvPicPr>
        <p:blipFill>
          <a:blip r:embed="rId2"/>
          <a:srcRect/>
          <a:stretch>
            <a:fillRect/>
          </a:stretch>
        </p:blipFill>
        <p:spPr bwMode="auto">
          <a:xfrm>
            <a:off x="384175" y="2971800"/>
            <a:ext cx="2790825" cy="2743200"/>
          </a:xfrm>
          <a:prstGeom prst="rect">
            <a:avLst/>
          </a:prstGeom>
          <a:noFill/>
          <a:ln w="9525">
            <a:noFill/>
            <a:miter lim="800000"/>
            <a:headEnd/>
            <a:tailEnd/>
          </a:ln>
        </p:spPr>
      </p:pic>
      <p:pic>
        <p:nvPicPr>
          <p:cNvPr id="11269" name="Picture 1" descr="C:\Documents and Settings\e200512272\Local Settings\Temporary Internet Files\Content.IE5\DTOFVCE6\MMj03956920000[1].gif"/>
          <p:cNvPicPr>
            <a:picLocks noChangeAspect="1" noChangeArrowheads="1" noCrop="1"/>
          </p:cNvPicPr>
          <p:nvPr/>
        </p:nvPicPr>
        <p:blipFill>
          <a:blip r:embed="rId3"/>
          <a:srcRect/>
          <a:stretch>
            <a:fillRect/>
          </a:stretch>
        </p:blipFill>
        <p:spPr bwMode="auto">
          <a:xfrm>
            <a:off x="7010400" y="3429000"/>
            <a:ext cx="19304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Committees of Correspondence</a:t>
            </a:r>
            <a:r>
              <a:rPr lang="en-US" dirty="0" smtClean="0"/>
              <a:t/>
            </a:r>
            <a:br>
              <a:rPr lang="en-US" dirty="0" smtClean="0"/>
            </a:br>
            <a:endParaRPr lang="en-US" dirty="0"/>
          </a:p>
        </p:txBody>
      </p:sp>
      <p:sp>
        <p:nvSpPr>
          <p:cNvPr id="3" name="Content Placeholder 2"/>
          <p:cNvSpPr>
            <a:spLocks noGrp="1"/>
          </p:cNvSpPr>
          <p:nvPr>
            <p:ph idx="1"/>
          </p:nvPr>
        </p:nvSpPr>
        <p:spPr>
          <a:xfrm>
            <a:off x="0" y="914400"/>
            <a:ext cx="9144000" cy="4525963"/>
          </a:xfrm>
        </p:spPr>
        <p:txBody>
          <a:bodyPr>
            <a:normAutofit fontScale="92500" lnSpcReduction="10000"/>
          </a:bodyPr>
          <a:lstStyle/>
          <a:p>
            <a:pPr eaLnBrk="1" fontAlgn="auto" hangingPunct="1">
              <a:spcAft>
                <a:spcPts val="0"/>
              </a:spcAft>
              <a:buFont typeface="Wingdings 2"/>
              <a:buChar char=""/>
              <a:defRPr/>
            </a:pPr>
            <a:r>
              <a:rPr lang="en-US" dirty="0" smtClean="0"/>
              <a:t>The colonists realized that they could work together since the Stamp Act was repealed.  However, the colonists also realized that news traveled slowly and it would take many days for people to find out about important events since letters were delivered by riders on horseback.</a:t>
            </a:r>
          </a:p>
          <a:p>
            <a:pPr eaLnBrk="1" fontAlgn="auto" hangingPunct="1">
              <a:spcAft>
                <a:spcPts val="0"/>
              </a:spcAft>
              <a:buFont typeface="Wingdings 2"/>
              <a:buChar char=""/>
              <a:defRPr/>
            </a:pPr>
            <a:r>
              <a:rPr lang="en-US" dirty="0" smtClean="0"/>
              <a:t>The colonists decided to form Committees of Correspondence.  Members in these committees wrote letters to one another about the events that were happening in their towns and colony.</a:t>
            </a:r>
          </a:p>
          <a:p>
            <a:pPr eaLnBrk="1" fontAlgn="auto" hangingPunct="1">
              <a:spcAft>
                <a:spcPts val="0"/>
              </a:spcAft>
              <a:buFont typeface="Wingdings 2"/>
              <a:buChar char=""/>
              <a:defRPr/>
            </a:pPr>
            <a:endParaRPr lang="en-US" dirty="0"/>
          </a:p>
        </p:txBody>
      </p:sp>
      <p:pic>
        <p:nvPicPr>
          <p:cNvPr id="29700" name="Picture 3" descr="correspondence.gif"/>
          <p:cNvPicPr>
            <a:picLocks noChangeAspect="1"/>
          </p:cNvPicPr>
          <p:nvPr/>
        </p:nvPicPr>
        <p:blipFill>
          <a:blip r:embed="rId2"/>
          <a:srcRect/>
          <a:stretch>
            <a:fillRect/>
          </a:stretch>
        </p:blipFill>
        <p:spPr bwMode="auto">
          <a:xfrm>
            <a:off x="3276600" y="5272088"/>
            <a:ext cx="2438400" cy="1585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fontAlgn="auto" hangingPunct="1">
              <a:spcAft>
                <a:spcPts val="0"/>
              </a:spcAft>
              <a:defRPr/>
            </a:pPr>
            <a:r>
              <a:rPr lang="en-US" dirty="0" smtClean="0"/>
              <a:t>Samuel adams</a:t>
            </a:r>
            <a:endParaRPr lang="en-US" dirty="0"/>
          </a:p>
        </p:txBody>
      </p:sp>
      <p:sp>
        <p:nvSpPr>
          <p:cNvPr id="5" name="Content Placeholder 4"/>
          <p:cNvSpPr>
            <a:spLocks noGrp="1"/>
          </p:cNvSpPr>
          <p:nvPr>
            <p:ph sz="half" idx="1"/>
          </p:nvPr>
        </p:nvSpPr>
        <p:spPr/>
        <p:txBody>
          <a:bodyPr>
            <a:normAutofit fontScale="77500" lnSpcReduction="20000"/>
          </a:bodyPr>
          <a:lstStyle/>
          <a:p>
            <a:pPr eaLnBrk="1" fontAlgn="auto" hangingPunct="1">
              <a:spcAft>
                <a:spcPts val="0"/>
              </a:spcAft>
              <a:buFont typeface="Wingdings 2"/>
              <a:buChar char=""/>
              <a:defRPr/>
            </a:pPr>
            <a:r>
              <a:rPr lang="en-US" dirty="0" smtClean="0"/>
              <a:t>1764:</a:t>
            </a:r>
            <a:r>
              <a:rPr lang="en-US" b="1" u="sng" dirty="0" smtClean="0"/>
              <a:t> Samuel Adams</a:t>
            </a:r>
            <a:r>
              <a:rPr lang="en-US" dirty="0" smtClean="0"/>
              <a:t> was the first to organize a committee of correspondence in Boston.  Samuel Adams spoke out against the British laws and orders that the king and Parliament issued.</a:t>
            </a:r>
          </a:p>
          <a:p>
            <a:pPr eaLnBrk="1" fontAlgn="auto" hangingPunct="1">
              <a:spcAft>
                <a:spcPts val="0"/>
              </a:spcAft>
              <a:buFont typeface="Wingdings 2"/>
              <a:buChar char=""/>
              <a:defRPr/>
            </a:pPr>
            <a:r>
              <a:rPr lang="en-US" dirty="0" smtClean="0"/>
              <a:t>The following year New York formed another committee.  In 1773 Virginia formed a committee.  Soon colonists wanted a committee in every colony.  The committee members asked people to protest and work against British policies.</a:t>
            </a:r>
          </a:p>
          <a:p>
            <a:pPr eaLnBrk="1" fontAlgn="auto" hangingPunct="1">
              <a:spcAft>
                <a:spcPts val="0"/>
              </a:spcAft>
              <a:buFont typeface="Wingdings 2"/>
              <a:buChar char=""/>
              <a:defRPr/>
            </a:pPr>
            <a:endParaRPr lang="en-US" dirty="0"/>
          </a:p>
        </p:txBody>
      </p:sp>
      <p:pic>
        <p:nvPicPr>
          <p:cNvPr id="30724" name="Content Placeholder 6" descr="samuel adams.jpg"/>
          <p:cNvPicPr>
            <a:picLocks noGrp="1" noChangeAspect="1"/>
          </p:cNvPicPr>
          <p:nvPr>
            <p:ph sz="half" idx="2"/>
          </p:nvPr>
        </p:nvPicPr>
        <p:blipFill>
          <a:blip r:embed="rId2"/>
          <a:srcRect/>
          <a:stretch>
            <a:fillRect/>
          </a:stretch>
        </p:blipFill>
        <p:spPr>
          <a:xfrm>
            <a:off x="4962525" y="1524000"/>
            <a:ext cx="3495675" cy="45894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eaLnBrk="1" fontAlgn="auto" hangingPunct="1">
              <a:spcAft>
                <a:spcPts val="0"/>
              </a:spcAft>
              <a:defRPr/>
            </a:pPr>
            <a:r>
              <a:rPr lang="en-US" b="1" dirty="0" smtClean="0"/>
              <a:t>The Boston Massacre</a:t>
            </a:r>
            <a:r>
              <a:rPr lang="en-US" dirty="0" smtClean="0"/>
              <a:t/>
            </a:r>
            <a:br>
              <a:rPr lang="en-US" dirty="0" smtClean="0"/>
            </a:br>
            <a:endParaRPr lang="en-US" dirty="0"/>
          </a:p>
        </p:txBody>
      </p:sp>
      <p:sp>
        <p:nvSpPr>
          <p:cNvPr id="6" name="Content Placeholder 5"/>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en-US" dirty="0" smtClean="0"/>
              <a:t>Colonists were angry having British soldiers in their towns.  Many colonists made fun of the British soldiers’ uniforms.  The soldiers were called “lobsters” or “red coats”.  British soldiers were angered by this treatment.  The anger between the British Soldiers and the colonists caused fights to break out.  </a:t>
            </a:r>
          </a:p>
          <a:p>
            <a:pPr eaLnBrk="1" fontAlgn="auto" hangingPunct="1">
              <a:spcAft>
                <a:spcPts val="0"/>
              </a:spcAft>
              <a:buFont typeface="Wingdings 2"/>
              <a:buChar char=""/>
              <a:defRPr/>
            </a:pPr>
            <a:r>
              <a:rPr lang="en-US" dirty="0" smtClean="0"/>
              <a:t>March 5, 1770 the worst fight broke out between the colonists and the British soldiers.  The colonists were throwing snowballs with rocks inside at the British soldiers.  As the crowed moved forwards a few soldiers were knocked down.  The soldiers opened fire immediately.  5 colonists were shot 3 were killed on the spot and 2 later died.  </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b="1" dirty="0" smtClean="0"/>
              <a:t>The Boston Massacre</a:t>
            </a:r>
            <a:endParaRPr lang="en-US" dirty="0"/>
          </a:p>
        </p:txBody>
      </p:sp>
      <p:pic>
        <p:nvPicPr>
          <p:cNvPr id="32771" name="Content Placeholder 3" descr="boston massacre.jpg"/>
          <p:cNvPicPr>
            <a:picLocks noGrp="1" noChangeAspect="1"/>
          </p:cNvPicPr>
          <p:nvPr>
            <p:ph idx="1"/>
          </p:nvPr>
        </p:nvPicPr>
        <p:blipFill>
          <a:blip r:embed="rId2"/>
          <a:srcRect/>
          <a:stretch>
            <a:fillRect/>
          </a:stretch>
        </p:blipFill>
        <p:spPr>
          <a:xfrm>
            <a:off x="1752600" y="1066800"/>
            <a:ext cx="5867400" cy="5576888"/>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fontAlgn="auto" hangingPunct="1">
              <a:spcAft>
                <a:spcPts val="0"/>
              </a:spcAft>
              <a:defRPr/>
            </a:pPr>
            <a:r>
              <a:rPr lang="en-US" dirty="0" smtClean="0"/>
              <a:t>Crispus Attucks</a:t>
            </a:r>
            <a:endParaRPr lang="en-US" dirty="0"/>
          </a:p>
        </p:txBody>
      </p:sp>
      <p:sp>
        <p:nvSpPr>
          <p:cNvPr id="33795" name="Content Placeholder 2"/>
          <p:cNvSpPr>
            <a:spLocks noGrp="1"/>
          </p:cNvSpPr>
          <p:nvPr>
            <p:ph sz="half" idx="1"/>
          </p:nvPr>
        </p:nvSpPr>
        <p:spPr/>
        <p:txBody>
          <a:bodyPr/>
          <a:lstStyle/>
          <a:p>
            <a:pPr eaLnBrk="1" hangingPunct="1"/>
            <a:r>
              <a:rPr lang="en-US" smtClean="0"/>
              <a:t>Among the dead was </a:t>
            </a:r>
            <a:r>
              <a:rPr lang="en-US" b="1" u="sng" smtClean="0"/>
              <a:t>Crispus Attucks</a:t>
            </a:r>
            <a:r>
              <a:rPr lang="en-US" smtClean="0"/>
              <a:t>.  He was an African American sailor and was known as the first person killed in the fight for the colonies’ freedom.</a:t>
            </a:r>
          </a:p>
          <a:p>
            <a:pPr eaLnBrk="1" hangingPunct="1"/>
            <a:endParaRPr lang="en-US" smtClean="0"/>
          </a:p>
        </p:txBody>
      </p:sp>
      <p:pic>
        <p:nvPicPr>
          <p:cNvPr id="33796" name="Content Placeholder 5" descr="crispus attucks.jpg"/>
          <p:cNvPicPr>
            <a:picLocks noGrp="1" noChangeAspect="1"/>
          </p:cNvPicPr>
          <p:nvPr>
            <p:ph sz="half" idx="2"/>
          </p:nvPr>
        </p:nvPicPr>
        <p:blipFill>
          <a:blip r:embed="rId2"/>
          <a:srcRect/>
          <a:stretch>
            <a:fillRect/>
          </a:stretch>
        </p:blipFill>
        <p:spPr>
          <a:xfrm>
            <a:off x="4822825" y="1447800"/>
            <a:ext cx="3686175" cy="48006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eaLnBrk="1" fontAlgn="auto" hangingPunct="1">
              <a:spcAft>
                <a:spcPts val="0"/>
              </a:spcAft>
              <a:defRPr/>
            </a:pPr>
            <a:r>
              <a:rPr lang="en-US" b="1" dirty="0" smtClean="0"/>
              <a:t>Boston Tea Party</a:t>
            </a:r>
            <a:r>
              <a:rPr lang="en-US" dirty="0" smtClean="0"/>
              <a:t/>
            </a:r>
            <a:br>
              <a:rPr lang="en-US" dirty="0" smtClean="0"/>
            </a:br>
            <a:endParaRPr lang="en-US" dirty="0"/>
          </a:p>
        </p:txBody>
      </p:sp>
      <p:sp>
        <p:nvSpPr>
          <p:cNvPr id="6" name="Content Placeholder 5"/>
          <p:cNvSpPr>
            <a:spLocks noGrp="1"/>
          </p:cNvSpPr>
          <p:nvPr>
            <p:ph idx="1"/>
          </p:nvPr>
        </p:nvSpPr>
        <p:spPr>
          <a:xfrm>
            <a:off x="304800" y="1066800"/>
            <a:ext cx="8686800" cy="5410200"/>
          </a:xfrm>
        </p:spPr>
        <p:txBody>
          <a:bodyPr>
            <a:normAutofit fontScale="70000" lnSpcReduction="20000"/>
          </a:bodyPr>
          <a:lstStyle/>
          <a:p>
            <a:pPr eaLnBrk="1" fontAlgn="auto" hangingPunct="1">
              <a:spcAft>
                <a:spcPts val="0"/>
              </a:spcAft>
              <a:buFont typeface="Wingdings 2"/>
              <a:buChar char=""/>
              <a:defRPr/>
            </a:pPr>
            <a:r>
              <a:rPr lang="en-US" dirty="0" smtClean="0"/>
              <a:t>1773 Parliament passes the Tea Act.</a:t>
            </a:r>
          </a:p>
          <a:p>
            <a:pPr eaLnBrk="1" fontAlgn="auto" hangingPunct="1">
              <a:spcAft>
                <a:spcPts val="0"/>
              </a:spcAft>
              <a:buFont typeface="Wingdings 2"/>
              <a:buChar char=""/>
              <a:defRPr/>
            </a:pPr>
            <a:r>
              <a:rPr lang="en-US" dirty="0" smtClean="0"/>
              <a:t>The Tea Act would force the colonists to but their tea from the East India Company since the East India Company had a monopoly on tea.</a:t>
            </a:r>
          </a:p>
          <a:p>
            <a:pPr eaLnBrk="1" fontAlgn="auto" hangingPunct="1">
              <a:spcAft>
                <a:spcPts val="0"/>
              </a:spcAft>
              <a:buFont typeface="Wingdings 2"/>
              <a:buChar char=""/>
              <a:defRPr/>
            </a:pPr>
            <a:r>
              <a:rPr lang="en-US" dirty="0" smtClean="0"/>
              <a:t>The colonists had 2 choices.  1 choice was to pay the tax on tea.  The 2</a:t>
            </a:r>
            <a:r>
              <a:rPr lang="en-US" baseline="30000" dirty="0" smtClean="0"/>
              <a:t>nd</a:t>
            </a:r>
            <a:r>
              <a:rPr lang="en-US" dirty="0" smtClean="0"/>
              <a:t> choice was not to drink tea at all.</a:t>
            </a:r>
          </a:p>
          <a:p>
            <a:pPr eaLnBrk="1" fontAlgn="auto" hangingPunct="1">
              <a:spcAft>
                <a:spcPts val="0"/>
              </a:spcAft>
              <a:buFont typeface="Wingdings 2"/>
              <a:buChar char=""/>
              <a:defRPr/>
            </a:pPr>
            <a:r>
              <a:rPr lang="en-US" dirty="0" smtClean="0"/>
              <a:t>Many colonists chose to boycott and not buy the tea.  Some colonists made their own tea.</a:t>
            </a:r>
          </a:p>
          <a:p>
            <a:pPr eaLnBrk="1" fontAlgn="auto" hangingPunct="1">
              <a:spcAft>
                <a:spcPts val="0"/>
              </a:spcAft>
              <a:buFont typeface="Wingdings 2"/>
              <a:buChar char=""/>
              <a:defRPr/>
            </a:pPr>
            <a:r>
              <a:rPr lang="en-US" dirty="0" smtClean="0"/>
              <a:t>November of 1773, 3 ships with thousands of pounds of tea reached Boston.</a:t>
            </a:r>
          </a:p>
          <a:p>
            <a:pPr eaLnBrk="1" fontAlgn="auto" hangingPunct="1">
              <a:spcAft>
                <a:spcPts val="0"/>
              </a:spcAft>
              <a:buFont typeface="Wingdings 2"/>
              <a:buChar char=""/>
              <a:defRPr/>
            </a:pPr>
            <a:r>
              <a:rPr lang="en-US" dirty="0" smtClean="0"/>
              <a:t>December 16, 1773: 150 members of the Sons of Liberty dressed as members of the Mohawk tribe and marched down to Boston Harbor.</a:t>
            </a:r>
          </a:p>
          <a:p>
            <a:pPr eaLnBrk="1" fontAlgn="auto" hangingPunct="1">
              <a:spcAft>
                <a:spcPts val="0"/>
              </a:spcAft>
              <a:buFont typeface="Wingdings 2"/>
              <a:buChar char=""/>
              <a:defRPr/>
            </a:pPr>
            <a:r>
              <a:rPr lang="en-US" dirty="0" smtClean="0"/>
              <a:t>The Sons of Liberty then marched on the ships, broke open more than 300 chests of tea and threw it overboard into the harbor.</a:t>
            </a:r>
          </a:p>
          <a:p>
            <a:pPr eaLnBrk="1" fontAlgn="auto" hangingPunct="1">
              <a:spcAft>
                <a:spcPts val="0"/>
              </a:spcAft>
              <a:buFont typeface="Wingdings 2"/>
              <a:buChar char=""/>
              <a:defRPr/>
            </a:pPr>
            <a:r>
              <a:rPr lang="en-US" dirty="0" smtClean="0"/>
              <a:t>This became known as the Boston Tea Party.  Many people believed that Samuel Adams planned this event</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Boston Tea Party</a:t>
            </a:r>
            <a:endParaRPr lang="en-US" dirty="0"/>
          </a:p>
        </p:txBody>
      </p:sp>
      <p:pic>
        <p:nvPicPr>
          <p:cNvPr id="35843" name="Content Placeholder 4" descr="Boston_Tea_Party_small.jpg"/>
          <p:cNvPicPr>
            <a:picLocks noGrp="1" noChangeAspect="1"/>
          </p:cNvPicPr>
          <p:nvPr>
            <p:ph sz="half" idx="1"/>
          </p:nvPr>
        </p:nvPicPr>
        <p:blipFill>
          <a:blip r:embed="rId2"/>
          <a:srcRect/>
          <a:stretch>
            <a:fillRect/>
          </a:stretch>
        </p:blipFill>
        <p:spPr>
          <a:xfrm>
            <a:off x="304800" y="1600200"/>
            <a:ext cx="4191000" cy="4648200"/>
          </a:xfrm>
        </p:spPr>
      </p:pic>
      <p:pic>
        <p:nvPicPr>
          <p:cNvPr id="35844" name="Content Placeholder 5" descr="boston-tea-party-2005.jpg"/>
          <p:cNvPicPr>
            <a:picLocks noGrp="1" noChangeAspect="1"/>
          </p:cNvPicPr>
          <p:nvPr>
            <p:ph sz="half" idx="2"/>
          </p:nvPr>
        </p:nvPicPr>
        <p:blipFill>
          <a:blip r:embed="rId3"/>
          <a:srcRect/>
          <a:stretch>
            <a:fillRect/>
          </a:stretch>
        </p:blipFill>
        <p:spPr>
          <a:xfrm>
            <a:off x="4914900" y="1600200"/>
            <a:ext cx="3924300" cy="4648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Intolerable Acts</a:t>
            </a:r>
            <a:r>
              <a:rPr lang="en-US" dirty="0" smtClean="0"/>
              <a:t/>
            </a:r>
            <a:br>
              <a:rPr lang="en-US" dirty="0" smtClean="0"/>
            </a:br>
            <a:endParaRPr lang="en-US" dirty="0"/>
          </a:p>
        </p:txBody>
      </p:sp>
      <p:sp>
        <p:nvSpPr>
          <p:cNvPr id="3" name="Content Placeholder 2"/>
          <p:cNvSpPr>
            <a:spLocks noGrp="1"/>
          </p:cNvSpPr>
          <p:nvPr>
            <p:ph idx="1"/>
          </p:nvPr>
        </p:nvSpPr>
        <p:spPr>
          <a:xfrm>
            <a:off x="228600" y="1066800"/>
            <a:ext cx="8686800" cy="4525963"/>
          </a:xfrm>
        </p:spPr>
        <p:txBody>
          <a:bodyPr>
            <a:normAutofit fontScale="77500" lnSpcReduction="20000"/>
          </a:bodyPr>
          <a:lstStyle/>
          <a:p>
            <a:pPr eaLnBrk="1" fontAlgn="auto" hangingPunct="1">
              <a:spcAft>
                <a:spcPts val="0"/>
              </a:spcAft>
              <a:buFont typeface="Wingdings 2"/>
              <a:buChar char=""/>
              <a:defRPr/>
            </a:pPr>
            <a:r>
              <a:rPr lang="en-US" dirty="0" smtClean="0"/>
              <a:t>Parliament called these Coercive Acts.</a:t>
            </a:r>
          </a:p>
          <a:p>
            <a:pPr eaLnBrk="1" fontAlgn="auto" hangingPunct="1">
              <a:spcAft>
                <a:spcPts val="0"/>
              </a:spcAft>
              <a:buFont typeface="Wingdings 2"/>
              <a:buChar char=""/>
              <a:defRPr/>
            </a:pPr>
            <a:r>
              <a:rPr lang="en-US" dirty="0" smtClean="0"/>
              <a:t>Parliament passed these laws to punish the Massachusetts colonists for the events of the Boston Tea Party.</a:t>
            </a:r>
          </a:p>
          <a:p>
            <a:pPr eaLnBrk="1" fontAlgn="auto" hangingPunct="1">
              <a:spcAft>
                <a:spcPts val="0"/>
              </a:spcAft>
              <a:buFont typeface="Wingdings 2"/>
              <a:buChar char=""/>
              <a:defRPr/>
            </a:pPr>
            <a:r>
              <a:rPr lang="en-US" dirty="0" smtClean="0"/>
              <a:t>The British Navy was ordered to blockade Boston Harbor preventing any ships from entering or leaving the harbor.</a:t>
            </a:r>
          </a:p>
          <a:p>
            <a:pPr eaLnBrk="1" fontAlgn="auto" hangingPunct="1">
              <a:spcAft>
                <a:spcPts val="0"/>
              </a:spcAft>
              <a:buFont typeface="Wingdings 2"/>
              <a:buChar char=""/>
              <a:defRPr/>
            </a:pPr>
            <a:r>
              <a:rPr lang="en-US" dirty="0" smtClean="0"/>
              <a:t>Britain stopped the Massachusetts legislature from meeting.</a:t>
            </a:r>
          </a:p>
          <a:p>
            <a:pPr eaLnBrk="1" fontAlgn="auto" hangingPunct="1">
              <a:spcAft>
                <a:spcPts val="0"/>
              </a:spcAft>
              <a:buFont typeface="Wingdings 2"/>
              <a:buChar char=""/>
              <a:defRPr/>
            </a:pPr>
            <a:r>
              <a:rPr lang="en-US" dirty="0" smtClean="0"/>
              <a:t>The Massachusetts colony was place under the control of British General Thomas Gage.</a:t>
            </a:r>
          </a:p>
          <a:p>
            <a:pPr eaLnBrk="1" fontAlgn="auto" hangingPunct="1">
              <a:spcAft>
                <a:spcPts val="0"/>
              </a:spcAft>
              <a:buFont typeface="Wingdings 2"/>
              <a:buChar char=""/>
              <a:defRPr/>
            </a:pPr>
            <a:r>
              <a:rPr lang="en-US" dirty="0" smtClean="0"/>
              <a:t>The colonists were also ordered to quarter British troops.</a:t>
            </a:r>
          </a:p>
          <a:p>
            <a:pPr eaLnBrk="1" fontAlgn="auto" hangingPunct="1">
              <a:spcAft>
                <a:spcPts val="0"/>
              </a:spcAft>
              <a:buFont typeface="Wingdings 2"/>
              <a:buChar char=""/>
              <a:defRPr/>
            </a:pPr>
            <a:r>
              <a:rPr lang="en-US" dirty="0" smtClean="0"/>
              <a:t>The colonists called these Intolerable Acts.  These laws united the colonists against the British.</a:t>
            </a:r>
          </a:p>
          <a:p>
            <a:pPr eaLnBrk="1" fontAlgn="auto" hangingPunct="1">
              <a:spcAft>
                <a:spcPts val="0"/>
              </a:spcAft>
              <a:buFont typeface="Wingdings 2"/>
              <a:buNone/>
              <a:defRPr/>
            </a:pPr>
            <a:endParaRPr lang="en-US" dirty="0"/>
          </a:p>
        </p:txBody>
      </p:sp>
      <p:pic>
        <p:nvPicPr>
          <p:cNvPr id="36868" name="Picture 3" descr="british navy.jpg"/>
          <p:cNvPicPr>
            <a:picLocks noChangeAspect="1"/>
          </p:cNvPicPr>
          <p:nvPr/>
        </p:nvPicPr>
        <p:blipFill>
          <a:blip r:embed="rId2"/>
          <a:srcRect/>
          <a:stretch>
            <a:fillRect/>
          </a:stretch>
        </p:blipFill>
        <p:spPr bwMode="auto">
          <a:xfrm>
            <a:off x="533400" y="4876800"/>
            <a:ext cx="3048000" cy="1981200"/>
          </a:xfrm>
          <a:prstGeom prst="rect">
            <a:avLst/>
          </a:prstGeom>
          <a:noFill/>
          <a:ln w="9525">
            <a:noFill/>
            <a:miter lim="800000"/>
            <a:headEnd/>
            <a:tailEnd/>
          </a:ln>
        </p:spPr>
      </p:pic>
      <p:pic>
        <p:nvPicPr>
          <p:cNvPr id="36869" name="Picture 4" descr="british%20navy.jpg"/>
          <p:cNvPicPr>
            <a:picLocks noChangeAspect="1"/>
          </p:cNvPicPr>
          <p:nvPr/>
        </p:nvPicPr>
        <p:blipFill>
          <a:blip r:embed="rId3"/>
          <a:srcRect/>
          <a:stretch>
            <a:fillRect/>
          </a:stretch>
        </p:blipFill>
        <p:spPr bwMode="auto">
          <a:xfrm>
            <a:off x="6096000" y="45720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Quartering Act of 1765</a:t>
            </a:r>
            <a:r>
              <a:rPr lang="en-US" dirty="0" smtClean="0"/>
              <a:t/>
            </a:r>
            <a:br>
              <a:rPr lang="en-US" dirty="0" smtClean="0"/>
            </a:br>
            <a:endParaRPr lang="en-US" dirty="0"/>
          </a:p>
        </p:txBody>
      </p:sp>
      <p:sp>
        <p:nvSpPr>
          <p:cNvPr id="37891" name="Content Placeholder 2"/>
          <p:cNvSpPr>
            <a:spLocks noGrp="1"/>
          </p:cNvSpPr>
          <p:nvPr>
            <p:ph idx="1"/>
          </p:nvPr>
        </p:nvSpPr>
        <p:spPr/>
        <p:txBody>
          <a:bodyPr/>
          <a:lstStyle/>
          <a:p>
            <a:pPr eaLnBrk="1" hangingPunct="1"/>
            <a:r>
              <a:rPr lang="en-US" smtClean="0"/>
              <a:t>Britain ordered the colonists to quarter British soldiers.  This order forced the colonists to give food, housing, and supplies to the king’s solders who were sent to control the colonists and collect taxes.</a:t>
            </a:r>
          </a:p>
          <a:p>
            <a:pPr eaLnBrk="1" hangingPunct="1"/>
            <a:endParaRPr lang="en-US" smtClean="0"/>
          </a:p>
        </p:txBody>
      </p:sp>
      <p:pic>
        <p:nvPicPr>
          <p:cNvPr id="37892" name="Picture 3" descr="C:\Documents and Settings\e200512272\Local Settings\Temporary Internet Files\Content.IE5\AGC5IIBA\MPj04387180000[1].jpg"/>
          <p:cNvPicPr>
            <a:picLocks noChangeAspect="1" noChangeArrowheads="1"/>
          </p:cNvPicPr>
          <p:nvPr/>
        </p:nvPicPr>
        <p:blipFill>
          <a:blip r:embed="rId2" cstate="print"/>
          <a:srcRect/>
          <a:stretch>
            <a:fillRect/>
          </a:stretch>
        </p:blipFill>
        <p:spPr bwMode="auto">
          <a:xfrm>
            <a:off x="6111875" y="4572000"/>
            <a:ext cx="3032125" cy="2030413"/>
          </a:xfrm>
          <a:prstGeom prst="rect">
            <a:avLst/>
          </a:prstGeom>
          <a:noFill/>
          <a:ln w="9525">
            <a:noFill/>
            <a:miter lim="800000"/>
            <a:headEnd/>
            <a:tailEnd/>
          </a:ln>
        </p:spPr>
      </p:pic>
      <p:pic>
        <p:nvPicPr>
          <p:cNvPr id="37893" name="Picture 7" descr="colonial housing.jpg"/>
          <p:cNvPicPr>
            <a:picLocks noChangeAspect="1"/>
          </p:cNvPicPr>
          <p:nvPr/>
        </p:nvPicPr>
        <p:blipFill>
          <a:blip r:embed="rId3"/>
          <a:srcRect/>
          <a:stretch>
            <a:fillRect/>
          </a:stretch>
        </p:blipFill>
        <p:spPr bwMode="auto">
          <a:xfrm>
            <a:off x="0" y="4495800"/>
            <a:ext cx="2930525" cy="2209800"/>
          </a:xfrm>
          <a:prstGeom prst="rect">
            <a:avLst/>
          </a:prstGeom>
          <a:noFill/>
          <a:ln w="9525">
            <a:noFill/>
            <a:miter lim="800000"/>
            <a:headEnd/>
            <a:tailEnd/>
          </a:ln>
        </p:spPr>
      </p:pic>
      <p:pic>
        <p:nvPicPr>
          <p:cNvPr id="37894" name="Picture 6" descr="C:\Documents and Settings\e200512272\Local Settings\Temporary Internet Files\Content.IE5\DTOFVCE6\MCj04152020000[1].wmf"/>
          <p:cNvPicPr>
            <a:picLocks noChangeAspect="1" noChangeArrowheads="1"/>
          </p:cNvPicPr>
          <p:nvPr/>
        </p:nvPicPr>
        <p:blipFill>
          <a:blip r:embed="rId4"/>
          <a:srcRect/>
          <a:stretch>
            <a:fillRect/>
          </a:stretch>
        </p:blipFill>
        <p:spPr bwMode="auto">
          <a:xfrm>
            <a:off x="3276600" y="3886200"/>
            <a:ext cx="2592388" cy="225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Let’s Review!</a:t>
            </a:r>
            <a:endParaRPr lang="en-US" dirty="0"/>
          </a:p>
        </p:txBody>
      </p:sp>
      <p:sp>
        <p:nvSpPr>
          <p:cNvPr id="38915" name="Content Placeholder 2"/>
          <p:cNvSpPr>
            <a:spLocks noGrp="1"/>
          </p:cNvSpPr>
          <p:nvPr>
            <p:ph idx="1"/>
          </p:nvPr>
        </p:nvSpPr>
        <p:spPr/>
        <p:txBody>
          <a:bodyPr/>
          <a:lstStyle/>
          <a:p>
            <a:r>
              <a:rPr lang="en-US" smtClean="0"/>
              <a:t>What are the 8 causes to the American revolution?</a:t>
            </a:r>
          </a:p>
          <a:p>
            <a:r>
              <a:rPr lang="en-US" smtClean="0"/>
              <a:t>What did Samuel Adams do?</a:t>
            </a:r>
          </a:p>
          <a:p>
            <a:r>
              <a:rPr lang="en-US" smtClean="0"/>
              <a:t>Who is Crispus Attucks?</a:t>
            </a:r>
          </a:p>
          <a:p>
            <a:r>
              <a:rPr lang="en-US" smtClean="0"/>
              <a:t>How do you think the colonists feel after everything that has happened so far?</a:t>
            </a:r>
          </a:p>
          <a:p>
            <a:r>
              <a:rPr lang="en-US" smtClean="0"/>
              <a:t>What do you think will happen next?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Fighting for control</a:t>
            </a:r>
            <a:endParaRPr lang="en-US" dirty="0"/>
          </a:p>
        </p:txBody>
      </p:sp>
      <p:sp>
        <p:nvSpPr>
          <p:cNvPr id="3" name="Content Placeholder 2"/>
          <p:cNvSpPr>
            <a:spLocks noGrp="1"/>
          </p:cNvSpPr>
          <p:nvPr>
            <p:ph idx="1"/>
          </p:nvPr>
        </p:nvSpPr>
        <p:spPr/>
        <p:txBody>
          <a:bodyPr>
            <a:normAutofit lnSpcReduction="10000"/>
          </a:bodyPr>
          <a:lstStyle/>
          <a:p>
            <a:pPr eaLnBrk="1" fontAlgn="auto" hangingPunct="1">
              <a:spcAft>
                <a:spcPts val="0"/>
              </a:spcAft>
              <a:buFont typeface="Wingdings 2"/>
              <a:buChar char=""/>
              <a:defRPr/>
            </a:pPr>
            <a:r>
              <a:rPr lang="en-US" b="1" u="sng" dirty="0" smtClean="0"/>
              <a:t>Vocabulary:</a:t>
            </a:r>
            <a:r>
              <a:rPr lang="en-US" dirty="0" smtClean="0"/>
              <a:t> alliance, delegate, Parliament, proclamation, budget</a:t>
            </a:r>
          </a:p>
          <a:p>
            <a:pPr eaLnBrk="1" fontAlgn="auto" hangingPunct="1">
              <a:spcAft>
                <a:spcPts val="0"/>
              </a:spcAft>
              <a:buFont typeface="Wingdings 2"/>
              <a:buNone/>
              <a:defRPr/>
            </a:pPr>
            <a:endParaRPr lang="en-US" dirty="0" smtClean="0"/>
          </a:p>
          <a:p>
            <a:pPr eaLnBrk="1" fontAlgn="auto" hangingPunct="1">
              <a:spcAft>
                <a:spcPts val="0"/>
              </a:spcAft>
              <a:buFont typeface="Wingdings 2"/>
              <a:buChar char=""/>
              <a:defRPr/>
            </a:pPr>
            <a:r>
              <a:rPr lang="en-US" dirty="0" smtClean="0"/>
              <a:t>Both Britain and France claimed the area of the Ohio Valley.  This caused conflict between France and the British.  The British wanted this area for trade and growth.  For France this area of land would connect New France and Louisiana.</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Important People</a:t>
            </a:r>
            <a:endParaRPr lang="en-US" dirty="0"/>
          </a:p>
        </p:txBody>
      </p:sp>
      <p:sp>
        <p:nvSpPr>
          <p:cNvPr id="39939" name="Content Placeholder 2"/>
          <p:cNvSpPr>
            <a:spLocks noGrp="1"/>
          </p:cNvSpPr>
          <p:nvPr>
            <p:ph idx="1"/>
          </p:nvPr>
        </p:nvSpPr>
        <p:spPr>
          <a:xfrm>
            <a:off x="304800" y="1371600"/>
            <a:ext cx="8686800" cy="4525963"/>
          </a:xfrm>
        </p:spPr>
        <p:txBody>
          <a:bodyPr/>
          <a:lstStyle/>
          <a:p>
            <a:r>
              <a:rPr lang="en-US" sz="2500" b="1" smtClean="0"/>
              <a:t>Samuel Adams</a:t>
            </a:r>
            <a:r>
              <a:rPr lang="en-US" sz="2500" smtClean="0"/>
              <a:t> – Started the Sons of Liberty and Committees of Correspondence; leader of the Boston Tea Party </a:t>
            </a:r>
          </a:p>
          <a:p>
            <a:r>
              <a:rPr lang="en-US" sz="2500" b="1" smtClean="0"/>
              <a:t>Crispus Attucks</a:t>
            </a:r>
            <a:r>
              <a:rPr lang="en-US" sz="2500" smtClean="0"/>
              <a:t> – African American who was killed at the Boston Massacre</a:t>
            </a:r>
          </a:p>
          <a:p>
            <a:r>
              <a:rPr lang="en-US" sz="2500" b="1" smtClean="0"/>
              <a:t>King George III</a:t>
            </a:r>
            <a:r>
              <a:rPr lang="en-US" sz="2500" smtClean="0"/>
              <a:t> – King of England during the Revolutionary War</a:t>
            </a:r>
          </a:p>
          <a:p>
            <a:r>
              <a:rPr lang="en-US" sz="2500" b="1" smtClean="0"/>
              <a:t>Lord North</a:t>
            </a:r>
            <a:r>
              <a:rPr lang="en-US" sz="2500" smtClean="0"/>
              <a:t> – British prime minister who punished Boston after the Boston Tea Party by closing the port of Boston and sending more soldiers (Intolerable Acts)</a:t>
            </a:r>
          </a:p>
          <a:p>
            <a:r>
              <a:rPr lang="en-US" sz="2500" b="1" smtClean="0"/>
              <a:t>Thomas Paine</a:t>
            </a:r>
            <a:r>
              <a:rPr lang="en-US" sz="2500" smtClean="0"/>
              <a:t> – wrote </a:t>
            </a:r>
            <a:r>
              <a:rPr lang="en-US" sz="2500" i="1" smtClean="0"/>
              <a:t>Common Sense</a:t>
            </a:r>
            <a:r>
              <a:rPr lang="en-US" sz="2500" smtClean="0"/>
              <a:t>, a pamphlet selling over 100,000 copies, saying it was common sense for the colonists to break away from England. </a:t>
            </a:r>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The beginning</a:t>
            </a:r>
            <a:endParaRPr lang="en-US" dirty="0"/>
          </a:p>
        </p:txBody>
      </p:sp>
      <p:sp>
        <p:nvSpPr>
          <p:cNvPr id="40963" name="Content Placeholder 2"/>
          <p:cNvSpPr>
            <a:spLocks noGrp="1"/>
          </p:cNvSpPr>
          <p:nvPr>
            <p:ph idx="1"/>
          </p:nvPr>
        </p:nvSpPr>
        <p:spPr/>
        <p:txBody>
          <a:bodyPr/>
          <a:lstStyle/>
          <a:p>
            <a:r>
              <a:rPr lang="en-US" smtClean="0"/>
              <a:t>In September 1774: Colonial leaders met in Philadelphia.  Many colonists were afraid that Britain would take stronger action against them after the Intolerable acts.  The meeting that took place in Philadelphia was the first of its kind and was later named the </a:t>
            </a:r>
            <a:r>
              <a:rPr lang="en-US" b="1" smtClean="0"/>
              <a:t>First Continental Congress</a:t>
            </a:r>
            <a:r>
              <a:rPr lang="en-US" smtClean="0"/>
              <a:t>.</a:t>
            </a:r>
          </a:p>
          <a:p>
            <a:endParaRPr lang="en-US"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The First Continental Congress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10000"/>
          </a:bodyPr>
          <a:lstStyle/>
          <a:p>
            <a:pPr eaLnBrk="1" fontAlgn="auto" hangingPunct="1">
              <a:spcAft>
                <a:spcPts val="0"/>
              </a:spcAft>
              <a:buFont typeface="Wingdings 2"/>
              <a:buChar char=""/>
              <a:defRPr/>
            </a:pPr>
            <a:r>
              <a:rPr lang="en-US" dirty="0" smtClean="0"/>
              <a:t>This congress sent a signed </a:t>
            </a:r>
            <a:r>
              <a:rPr lang="en-US" b="1" dirty="0" smtClean="0"/>
              <a:t>petition</a:t>
            </a:r>
            <a:r>
              <a:rPr lang="en-US" dirty="0" smtClean="0"/>
              <a:t> which is a signed request to the king.  This petition reminded the king of the colonists’ basic rights as British citizens at one time. The petition also stated that the colonists had a: right to life and liberty, the right to assemble (gather together), and the right to a trial by jury.</a:t>
            </a:r>
          </a:p>
          <a:p>
            <a:pPr eaLnBrk="1" fontAlgn="auto" hangingPunct="1">
              <a:spcAft>
                <a:spcPts val="0"/>
              </a:spcAft>
              <a:buFont typeface="Wingdings 2"/>
              <a:buChar char=""/>
              <a:defRPr/>
            </a:pPr>
            <a:r>
              <a:rPr lang="en-US" dirty="0" smtClean="0"/>
              <a:t>May 10, 1775 was the deadline for Parliament to answer the petition from the colonists.</a:t>
            </a:r>
          </a:p>
          <a:p>
            <a:pPr eaLnBrk="1" fontAlgn="auto" hangingPunct="1">
              <a:spcAft>
                <a:spcPts val="0"/>
              </a:spcAft>
              <a:buFont typeface="Wingdings 2"/>
              <a:buChar char=""/>
              <a:defRPr/>
            </a:pPr>
            <a:r>
              <a:rPr lang="en-US" dirty="0" smtClean="0"/>
              <a:t>At this meeting congress also voted to stop most trade with Britain.  The colonies were also asked to form militias (armies) of citizens as well.</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fontAlgn="auto" hangingPunct="1">
              <a:spcAft>
                <a:spcPts val="0"/>
              </a:spcAft>
              <a:defRPr/>
            </a:pPr>
            <a:r>
              <a:rPr lang="en-US" dirty="0" smtClean="0"/>
              <a:t>Paul Revere</a:t>
            </a:r>
            <a:endParaRPr lang="en-US" dirty="0"/>
          </a:p>
        </p:txBody>
      </p:sp>
      <p:sp>
        <p:nvSpPr>
          <p:cNvPr id="3" name="Content Placeholder 2"/>
          <p:cNvSpPr>
            <a:spLocks noGrp="1"/>
          </p:cNvSpPr>
          <p:nvPr>
            <p:ph sz="half" idx="1"/>
          </p:nvPr>
        </p:nvSpPr>
        <p:spPr/>
        <p:txBody>
          <a:bodyPr>
            <a:normAutofit fontScale="92500" lnSpcReduction="20000"/>
          </a:bodyPr>
          <a:lstStyle/>
          <a:p>
            <a:pPr eaLnBrk="1" fontAlgn="auto" hangingPunct="1">
              <a:spcAft>
                <a:spcPts val="0"/>
              </a:spcAft>
              <a:buFont typeface="Wingdings 2"/>
              <a:buChar char=""/>
              <a:defRPr/>
            </a:pPr>
            <a:r>
              <a:rPr lang="en-US" dirty="0" smtClean="0"/>
              <a:t>The British wanted to march into Lexington secretly, but Paul Revere another member of the Sons of Liberty found out about the plan and rode ahead to warn Samuel Adams and John Hancock that the British were coming.  When the British finally arrived the Minutemen were armed and waiting for them.</a:t>
            </a:r>
          </a:p>
          <a:p>
            <a:pPr eaLnBrk="1" fontAlgn="auto" hangingPunct="1">
              <a:spcAft>
                <a:spcPts val="0"/>
              </a:spcAft>
              <a:buFont typeface="Wingdings 2"/>
              <a:buChar char=""/>
              <a:defRPr/>
            </a:pPr>
            <a:endParaRPr lang="en-US" dirty="0"/>
          </a:p>
        </p:txBody>
      </p:sp>
      <p:pic>
        <p:nvPicPr>
          <p:cNvPr id="43012" name="Content Placeholder 5" descr="AmericanRevolutionPaulRevere.jpg"/>
          <p:cNvPicPr>
            <a:picLocks noGrp="1" noChangeAspect="1"/>
          </p:cNvPicPr>
          <p:nvPr>
            <p:ph sz="half" idx="2"/>
          </p:nvPr>
        </p:nvPicPr>
        <p:blipFill>
          <a:blip r:embed="rId2"/>
          <a:srcRect/>
          <a:stretch>
            <a:fillRect/>
          </a:stretch>
        </p:blipFill>
        <p:spPr>
          <a:xfrm>
            <a:off x="5164138" y="1752600"/>
            <a:ext cx="3294062" cy="4395788"/>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eaLnBrk="1" fontAlgn="auto" hangingPunct="1">
              <a:spcAft>
                <a:spcPts val="0"/>
              </a:spcAft>
              <a:defRPr/>
            </a:pPr>
            <a:r>
              <a:rPr lang="en-US" b="1" dirty="0" smtClean="0"/>
              <a:t>Lexington and Concord</a:t>
            </a:r>
            <a:r>
              <a:rPr lang="en-US" dirty="0" smtClean="0"/>
              <a:t/>
            </a:r>
            <a:br>
              <a:rPr lang="en-US" dirty="0" smtClean="0"/>
            </a:br>
            <a:endParaRPr lang="en-US" dirty="0"/>
          </a:p>
        </p:txBody>
      </p:sp>
      <p:sp>
        <p:nvSpPr>
          <p:cNvPr id="6" name="Content Placeholder 5"/>
          <p:cNvSpPr>
            <a:spLocks noGrp="1"/>
          </p:cNvSpPr>
          <p:nvPr>
            <p:ph idx="1"/>
          </p:nvPr>
        </p:nvSpPr>
        <p:spPr>
          <a:xfrm>
            <a:off x="152400" y="1066800"/>
            <a:ext cx="8686800" cy="5334000"/>
          </a:xfrm>
        </p:spPr>
        <p:txBody>
          <a:bodyPr>
            <a:normAutofit fontScale="62500" lnSpcReduction="20000"/>
          </a:bodyPr>
          <a:lstStyle/>
          <a:p>
            <a:pPr eaLnBrk="1" fontAlgn="auto" hangingPunct="1">
              <a:spcAft>
                <a:spcPts val="0"/>
              </a:spcAft>
              <a:buFont typeface="Wingdings 2"/>
              <a:buChar char=""/>
              <a:defRPr/>
            </a:pPr>
            <a:r>
              <a:rPr lang="en-US" dirty="0" smtClean="0"/>
              <a:t>The Massachusetts colonist quickly formed militia units called the </a:t>
            </a:r>
            <a:r>
              <a:rPr lang="en-US" b="1" dirty="0" smtClean="0"/>
              <a:t>Minutemen.</a:t>
            </a:r>
            <a:r>
              <a:rPr lang="en-US" dirty="0" smtClean="0"/>
              <a:t>  They were called this because they were ready to fight at a minutes notice.</a:t>
            </a:r>
          </a:p>
          <a:p>
            <a:pPr eaLnBrk="1" fontAlgn="auto" hangingPunct="1">
              <a:spcAft>
                <a:spcPts val="0"/>
              </a:spcAft>
              <a:buFont typeface="Wingdings 2"/>
              <a:buChar char=""/>
              <a:defRPr/>
            </a:pPr>
            <a:r>
              <a:rPr lang="en-US" dirty="0" smtClean="0"/>
              <a:t>April 1775: General Gage of the Britain Army heard that Samuel Adams and John Hancock were meeting in Lexington.  General Gage also heard that the Minutemen had weapons in Concord.  General Gage sent 700 British soldiers to Lexington and Concord to arrest the two leaders of the Sons of Liberty and to take the weapons.</a:t>
            </a:r>
          </a:p>
          <a:p>
            <a:pPr eaLnBrk="1" fontAlgn="auto" hangingPunct="1">
              <a:spcAft>
                <a:spcPts val="0"/>
              </a:spcAft>
              <a:buFont typeface="Wingdings 2"/>
              <a:buChar char=""/>
              <a:defRPr/>
            </a:pPr>
            <a:r>
              <a:rPr lang="en-US" dirty="0" smtClean="0"/>
              <a:t>The leader of the Minutemen was </a:t>
            </a:r>
            <a:r>
              <a:rPr lang="en-US" b="1" dirty="0" smtClean="0"/>
              <a:t>John Parker.</a:t>
            </a:r>
          </a:p>
          <a:p>
            <a:pPr eaLnBrk="1" fontAlgn="auto" hangingPunct="1">
              <a:spcAft>
                <a:spcPts val="0"/>
              </a:spcAft>
              <a:buFont typeface="Wingdings 2"/>
              <a:buChar char=""/>
              <a:defRPr/>
            </a:pPr>
            <a:r>
              <a:rPr lang="en-US" dirty="0" smtClean="0"/>
              <a:t>It is not known which side fired first but when it was over 8 Minutemen were killed and several were wounded.  The British marched on to Concord to find the weapons that were being stored.  However they were to late the colonists had already moved the weapons.</a:t>
            </a:r>
          </a:p>
          <a:p>
            <a:pPr eaLnBrk="1" fontAlgn="auto" hangingPunct="1">
              <a:spcAft>
                <a:spcPts val="0"/>
              </a:spcAft>
              <a:buFont typeface="Wingdings 2"/>
              <a:buChar char=""/>
              <a:defRPr/>
            </a:pPr>
            <a:r>
              <a:rPr lang="en-US" dirty="0" smtClean="0"/>
              <a:t>Lexington and Concord are known to be the first battle in the American Revolution.</a:t>
            </a:r>
          </a:p>
          <a:p>
            <a:pPr eaLnBrk="1" fontAlgn="auto" hangingPunct="1">
              <a:spcAft>
                <a:spcPts val="0"/>
              </a:spcAft>
              <a:buFont typeface="Wingdings 2"/>
              <a:buChar char=""/>
              <a:defRPr/>
            </a:pPr>
            <a:r>
              <a:rPr lang="en-US" dirty="0" smtClean="0"/>
              <a:t>By the time the British returned back to Boston 73 soldiers were killed and 174 were wounded.  Less than 100 colonists had been killed or wounded.</a:t>
            </a:r>
          </a:p>
          <a:p>
            <a:pPr eaLnBrk="1" fontAlgn="auto" hangingPunct="1">
              <a:spcAft>
                <a:spcPts val="0"/>
              </a:spcAft>
              <a:buFont typeface="Wingdings 2"/>
              <a:buChar char=""/>
              <a:defRPr/>
            </a:pPr>
            <a:r>
              <a:rPr lang="en-US" dirty="0" smtClean="0"/>
              <a:t>The first shot fired at Lexington was later known as </a:t>
            </a:r>
            <a:r>
              <a:rPr lang="en-US" b="1" u="sng" dirty="0" smtClean="0"/>
              <a:t>“the shot heard around the world.”</a:t>
            </a:r>
          </a:p>
          <a:p>
            <a:pPr eaLnBrk="1" fontAlgn="auto" hangingPunct="1">
              <a:spcAft>
                <a:spcPts val="0"/>
              </a:spcAft>
              <a:buFont typeface="Wingdings 2"/>
              <a:buChar char=""/>
              <a:defRPr/>
            </a:pPr>
            <a:endParaRPr lang="en-US" dirty="0" smtClean="0"/>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US" dirty="0" smtClean="0"/>
              <a:t>Lexington &amp; Concord, Minutemen</a:t>
            </a:r>
            <a:endParaRPr lang="en-US" dirty="0"/>
          </a:p>
        </p:txBody>
      </p:sp>
      <p:pic>
        <p:nvPicPr>
          <p:cNvPr id="45059" name="Content Placeholder 6" descr="LexingtonConcord1.jpg"/>
          <p:cNvPicPr>
            <a:picLocks noGrp="1" noChangeAspect="1"/>
          </p:cNvPicPr>
          <p:nvPr>
            <p:ph sz="half" idx="1"/>
          </p:nvPr>
        </p:nvPicPr>
        <p:blipFill>
          <a:blip r:embed="rId2"/>
          <a:srcRect/>
          <a:stretch>
            <a:fillRect/>
          </a:stretch>
        </p:blipFill>
        <p:spPr/>
      </p:pic>
      <p:pic>
        <p:nvPicPr>
          <p:cNvPr id="45060" name="Content Placeholder 7" descr="minutemen.jpg"/>
          <p:cNvPicPr>
            <a:picLocks noGrp="1" noChangeAspect="1"/>
          </p:cNvPicPr>
          <p:nvPr>
            <p:ph sz="half" idx="2"/>
          </p:nvPr>
        </p:nvPicPr>
        <p:blipFill>
          <a:blip r:embed="rId3"/>
          <a:srcRect/>
          <a:stretch>
            <a:fillRect/>
          </a:stretch>
        </p:blipFill>
        <p:spPr>
          <a:xfrm>
            <a:off x="4886325" y="1600200"/>
            <a:ext cx="3867150" cy="4724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eaLnBrk="1" fontAlgn="auto" hangingPunct="1">
              <a:spcAft>
                <a:spcPts val="0"/>
              </a:spcAft>
              <a:defRPr/>
            </a:pPr>
            <a:r>
              <a:rPr lang="en-US" b="1" dirty="0" smtClean="0"/>
              <a:t>The Second Continental Congress</a:t>
            </a:r>
            <a:r>
              <a:rPr lang="en-US" dirty="0" smtClean="0"/>
              <a:t/>
            </a:r>
            <a:br>
              <a:rPr lang="en-US" dirty="0" smtClean="0"/>
            </a:br>
            <a:endParaRPr lang="en-US" dirty="0"/>
          </a:p>
        </p:txBody>
      </p:sp>
      <p:sp>
        <p:nvSpPr>
          <p:cNvPr id="6" name="Content Placeholder 5"/>
          <p:cNvSpPr>
            <a:spLocks noGrp="1"/>
          </p:cNvSpPr>
          <p:nvPr>
            <p:ph idx="1"/>
          </p:nvPr>
        </p:nvSpPr>
        <p:spPr>
          <a:xfrm>
            <a:off x="304800" y="1143000"/>
            <a:ext cx="8686800" cy="5257800"/>
          </a:xfrm>
        </p:spPr>
        <p:txBody>
          <a:bodyPr>
            <a:normAutofit fontScale="85000" lnSpcReduction="10000"/>
          </a:bodyPr>
          <a:lstStyle/>
          <a:p>
            <a:pPr eaLnBrk="1" fontAlgn="auto" hangingPunct="1">
              <a:spcAft>
                <a:spcPts val="0"/>
              </a:spcAft>
              <a:buFont typeface="Wingdings 2"/>
              <a:buChar char=""/>
              <a:defRPr/>
            </a:pPr>
            <a:r>
              <a:rPr lang="en-US" dirty="0" smtClean="0"/>
              <a:t>News about Lexington and Concord spread through the colonies quickly.  Colonial leaders called for the Second Continental Congress to meet in Philadelphia May 10, 1775.</a:t>
            </a:r>
          </a:p>
          <a:p>
            <a:pPr eaLnBrk="1" fontAlgn="auto" hangingPunct="1">
              <a:spcAft>
                <a:spcPts val="0"/>
              </a:spcAft>
              <a:buFont typeface="Wingdings 2"/>
              <a:buChar char=""/>
              <a:defRPr/>
            </a:pPr>
            <a:r>
              <a:rPr lang="en-US" dirty="0" smtClean="0"/>
              <a:t>The delegates at this meeting were divided.  Some wanted to go to war with the British.  Others wanted to avoid war like John Dickson of Pennsylvania.  By June 1775 congress agreed that the colonies should prepare for war.</a:t>
            </a:r>
          </a:p>
          <a:p>
            <a:pPr eaLnBrk="1" fontAlgn="auto" hangingPunct="1">
              <a:spcAft>
                <a:spcPts val="0"/>
              </a:spcAft>
              <a:buFont typeface="Wingdings 2"/>
              <a:buChar char=""/>
              <a:defRPr/>
            </a:pPr>
            <a:r>
              <a:rPr lang="en-US" dirty="0" smtClean="0"/>
              <a:t>Congress formed an army called the Continental Army.  The Continental Army was made up of full time soldiers.  This differed from the militias that were previously set up because they were part time ordinary citizens.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fontAlgn="auto" hangingPunct="1">
              <a:spcAft>
                <a:spcPts val="0"/>
              </a:spcAft>
              <a:defRPr/>
            </a:pPr>
            <a:r>
              <a:rPr lang="en-US" dirty="0" smtClean="0"/>
              <a:t>Commander and Chief</a:t>
            </a:r>
            <a:endParaRPr lang="en-US" dirty="0"/>
          </a:p>
        </p:txBody>
      </p:sp>
      <p:sp>
        <p:nvSpPr>
          <p:cNvPr id="3" name="Content Placeholder 2"/>
          <p:cNvSpPr>
            <a:spLocks noGrp="1"/>
          </p:cNvSpPr>
          <p:nvPr>
            <p:ph sz="half" idx="1"/>
          </p:nvPr>
        </p:nvSpPr>
        <p:spPr/>
        <p:txBody>
          <a:bodyPr>
            <a:normAutofit fontScale="85000" lnSpcReduction="20000"/>
          </a:bodyPr>
          <a:lstStyle/>
          <a:p>
            <a:pPr eaLnBrk="1" fontAlgn="auto" hangingPunct="1">
              <a:spcAft>
                <a:spcPts val="0"/>
              </a:spcAft>
              <a:buFont typeface="Wingdings 2"/>
              <a:buChar char=""/>
              <a:defRPr/>
            </a:pPr>
            <a:r>
              <a:rPr lang="en-US" dirty="0" smtClean="0"/>
              <a:t>George Washington was chosen to be the </a:t>
            </a:r>
            <a:r>
              <a:rPr lang="en-US" b="1" dirty="0" smtClean="0"/>
              <a:t>Commander in Chief</a:t>
            </a:r>
            <a:r>
              <a:rPr lang="en-US" dirty="0" smtClean="0"/>
              <a:t>, which would be the leader of all military forces.</a:t>
            </a:r>
          </a:p>
          <a:p>
            <a:pPr eaLnBrk="1" fontAlgn="auto" hangingPunct="1">
              <a:spcAft>
                <a:spcPts val="0"/>
              </a:spcAft>
              <a:buFont typeface="Wingdings 2"/>
              <a:buChar char=""/>
              <a:defRPr/>
            </a:pPr>
            <a:r>
              <a:rPr lang="en-US" dirty="0" smtClean="0"/>
              <a:t>In order for the Continental Army to have supplies, each colony was asked to give money to pay for guns, food, uniforms, and to pay for the soldier’s service.</a:t>
            </a:r>
          </a:p>
          <a:p>
            <a:pPr eaLnBrk="1" fontAlgn="auto" hangingPunct="1">
              <a:spcAft>
                <a:spcPts val="0"/>
              </a:spcAft>
              <a:buFont typeface="Wingdings 2"/>
              <a:buChar char=""/>
              <a:defRPr/>
            </a:pPr>
            <a:r>
              <a:rPr lang="en-US" dirty="0" smtClean="0"/>
              <a:t>Congress printed its own money known as the Continental currency.</a:t>
            </a:r>
          </a:p>
          <a:p>
            <a:pPr eaLnBrk="1" fontAlgn="auto" hangingPunct="1">
              <a:spcAft>
                <a:spcPts val="0"/>
              </a:spcAft>
              <a:buFont typeface="Wingdings 2"/>
              <a:buChar char=""/>
              <a:defRPr/>
            </a:pPr>
            <a:endParaRPr lang="en-US" dirty="0"/>
          </a:p>
        </p:txBody>
      </p:sp>
      <p:pic>
        <p:nvPicPr>
          <p:cNvPr id="47108" name="Content Placeholder 5" descr="george washington.jpg"/>
          <p:cNvPicPr>
            <a:picLocks noGrp="1" noChangeAspect="1"/>
          </p:cNvPicPr>
          <p:nvPr>
            <p:ph sz="half" idx="2"/>
          </p:nvPr>
        </p:nvPicPr>
        <p:blipFill>
          <a:blip r:embed="rId2"/>
          <a:srcRect/>
          <a:stretch>
            <a:fillRect/>
          </a:stretch>
        </p:blipFill>
        <p:spPr>
          <a:xfrm>
            <a:off x="5194300" y="1905000"/>
            <a:ext cx="3340100" cy="4227513"/>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fontAlgn="auto" hangingPunct="1">
              <a:spcAft>
                <a:spcPts val="0"/>
              </a:spcAft>
              <a:defRPr/>
            </a:pPr>
            <a:r>
              <a:rPr lang="en-US" dirty="0" smtClean="0"/>
              <a:t>2</a:t>
            </a:r>
            <a:r>
              <a:rPr lang="en-US" baseline="30000" dirty="0" smtClean="0"/>
              <a:t>nd</a:t>
            </a:r>
            <a:r>
              <a:rPr lang="en-US" dirty="0" smtClean="0"/>
              <a:t> Continental Congress</a:t>
            </a:r>
            <a:endParaRPr lang="en-US" dirty="0"/>
          </a:p>
        </p:txBody>
      </p:sp>
      <p:pic>
        <p:nvPicPr>
          <p:cNvPr id="48131" name="Content Placeholder 6" descr="2nd continental congress.jpg"/>
          <p:cNvPicPr>
            <a:picLocks noGrp="1" noChangeAspect="1"/>
          </p:cNvPicPr>
          <p:nvPr>
            <p:ph idx="1"/>
          </p:nvPr>
        </p:nvPicPr>
        <p:blipFill>
          <a:blip r:embed="rId2"/>
          <a:srcRect/>
          <a:stretch>
            <a:fillRect/>
          </a:stretch>
        </p:blipFill>
        <p:spPr>
          <a:xfrm>
            <a:off x="838200" y="1171575"/>
            <a:ext cx="8001000" cy="5572125"/>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The Battle of Bunker Hill</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eaLnBrk="1" fontAlgn="auto" hangingPunct="1">
              <a:spcAft>
                <a:spcPts val="0"/>
              </a:spcAft>
              <a:buFont typeface="Wingdings 2"/>
              <a:buChar char=""/>
              <a:defRPr/>
            </a:pPr>
            <a:r>
              <a:rPr lang="en-US" dirty="0" smtClean="0"/>
              <a:t>Took place on June 17, 1775.</a:t>
            </a:r>
          </a:p>
          <a:p>
            <a:pPr eaLnBrk="1" fontAlgn="auto" hangingPunct="1">
              <a:spcAft>
                <a:spcPts val="0"/>
              </a:spcAft>
              <a:buFont typeface="Wingdings 2"/>
              <a:buChar char=""/>
              <a:defRPr/>
            </a:pPr>
            <a:r>
              <a:rPr lang="en-US" dirty="0" smtClean="0"/>
              <a:t>Preparation for the battle took place on June 16.  The soldiers were told to build </a:t>
            </a:r>
            <a:r>
              <a:rPr lang="en-US" b="1" dirty="0" smtClean="0"/>
              <a:t>earthworks</a:t>
            </a:r>
            <a:r>
              <a:rPr lang="en-US" dirty="0" smtClean="0"/>
              <a:t> which are walls made of stone and earth to help defend themselves during battle.</a:t>
            </a:r>
          </a:p>
          <a:p>
            <a:pPr eaLnBrk="1" fontAlgn="auto" hangingPunct="1">
              <a:spcAft>
                <a:spcPts val="0"/>
              </a:spcAft>
              <a:buFont typeface="Wingdings 2"/>
              <a:buChar char=""/>
              <a:defRPr/>
            </a:pPr>
            <a:r>
              <a:rPr lang="en-US" dirty="0" smtClean="0"/>
              <a:t>General Gage of the British sent 2,400 British soldiers to capture Breed’s Hill when he heard what the colonists were up to.</a:t>
            </a:r>
          </a:p>
          <a:p>
            <a:pPr eaLnBrk="1" fontAlgn="auto" hangingPunct="1">
              <a:spcAft>
                <a:spcPts val="0"/>
              </a:spcAft>
              <a:buFont typeface="Wingdings 2"/>
              <a:buChar char=""/>
              <a:defRPr/>
            </a:pPr>
            <a:r>
              <a:rPr lang="en-US" dirty="0" smtClean="0"/>
              <a:t>The British were forced back towards the river twice.  However, colonists ran out of bullets and were forced to retreat.  </a:t>
            </a:r>
          </a:p>
          <a:p>
            <a:pPr eaLnBrk="1" fontAlgn="auto" hangingPunct="1">
              <a:spcAft>
                <a:spcPts val="0"/>
              </a:spcAft>
              <a:buFont typeface="Wingdings 2"/>
              <a:buChar char=""/>
              <a:defRPr/>
            </a:pPr>
            <a:r>
              <a:rPr lang="en-US" dirty="0" smtClean="0"/>
              <a:t>The nearby city of Charleston had been badly damaged.  It was set on fire by the cannons shooting from the British ships in the Harbor.</a:t>
            </a:r>
          </a:p>
          <a:p>
            <a:pPr eaLnBrk="1" fontAlgn="auto" hangingPunct="1">
              <a:spcAft>
                <a:spcPts val="0"/>
              </a:spcAft>
              <a:buFont typeface="Wingdings 2"/>
              <a:buChar char=""/>
              <a:defRPr/>
            </a:pPr>
            <a:r>
              <a:rPr lang="en-US" dirty="0" smtClean="0"/>
              <a:t>The British captured Breed’s Hill.  The battle was later named wrongly and called the Battle of Bunker Hill.</a:t>
            </a:r>
          </a:p>
          <a:p>
            <a:pPr eaLnBrk="1" fontAlgn="auto" hangingPunct="1">
              <a:spcAft>
                <a:spcPts val="0"/>
              </a:spcAft>
              <a:buFont typeface="Wingdings 2"/>
              <a:buChar char=""/>
              <a:defRPr/>
            </a:pPr>
            <a:r>
              <a:rPr lang="en-US" dirty="0" smtClean="0"/>
              <a:t>The British may have won the battle but suffered heavy losses.  More than 1,000 British soldiers had been killed or wounded.  Only 350 colonists had been killed or wounded.</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Claims to Ohio Valley</a:t>
            </a:r>
            <a:endParaRPr lang="en-US" dirty="0"/>
          </a:p>
        </p:txBody>
      </p:sp>
      <p:pic>
        <p:nvPicPr>
          <p:cNvPr id="13315" name="Content Placeholder 3" descr="800px-Nouvelle-France_map-en_svg.png"/>
          <p:cNvPicPr>
            <a:picLocks noGrp="1" noChangeAspect="1"/>
          </p:cNvPicPr>
          <p:nvPr>
            <p:ph idx="1"/>
          </p:nvPr>
        </p:nvPicPr>
        <p:blipFill>
          <a:blip r:embed="rId2"/>
          <a:srcRect/>
          <a:stretch>
            <a:fillRect/>
          </a:stretch>
        </p:blipFill>
        <p:spPr>
          <a:xfrm>
            <a:off x="0" y="1066800"/>
            <a:ext cx="9144000" cy="5735638"/>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The Battle of Bunker Hill</a:t>
            </a:r>
            <a:r>
              <a:rPr lang="en-US" dirty="0" smtClean="0"/>
              <a:t/>
            </a:r>
            <a:br>
              <a:rPr lang="en-US" dirty="0" smtClean="0"/>
            </a:br>
            <a:endParaRPr lang="en-US" dirty="0"/>
          </a:p>
        </p:txBody>
      </p:sp>
      <p:pic>
        <p:nvPicPr>
          <p:cNvPr id="50179" name="Content Placeholder 3" descr="bunker_hill.jpg"/>
          <p:cNvPicPr>
            <a:picLocks noGrp="1" noChangeAspect="1"/>
          </p:cNvPicPr>
          <p:nvPr>
            <p:ph idx="1"/>
          </p:nvPr>
        </p:nvPicPr>
        <p:blipFill>
          <a:blip r:embed="rId2"/>
          <a:srcRect/>
          <a:stretch>
            <a:fillRect/>
          </a:stretch>
        </p:blipFill>
        <p:spPr>
          <a:xfrm>
            <a:off x="914400" y="4038600"/>
            <a:ext cx="7696200" cy="2686050"/>
          </a:xfrm>
        </p:spPr>
      </p:pic>
      <p:pic>
        <p:nvPicPr>
          <p:cNvPr id="50180" name="Picture 4" descr="bunker-hill-09-s.jpg"/>
          <p:cNvPicPr>
            <a:picLocks noChangeAspect="1"/>
          </p:cNvPicPr>
          <p:nvPr/>
        </p:nvPicPr>
        <p:blipFill>
          <a:blip r:embed="rId3"/>
          <a:srcRect/>
          <a:stretch>
            <a:fillRect/>
          </a:stretch>
        </p:blipFill>
        <p:spPr bwMode="auto">
          <a:xfrm>
            <a:off x="914400" y="1295400"/>
            <a:ext cx="7620000"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The Olive Branch Petition</a:t>
            </a:r>
            <a:r>
              <a:rPr lang="en-US" dirty="0" smtClean="0"/>
              <a:t/>
            </a:r>
            <a:br>
              <a:rPr lang="en-US" dirty="0" smtClean="0"/>
            </a:br>
            <a:endParaRPr lang="en-US" dirty="0"/>
          </a:p>
        </p:txBody>
      </p:sp>
      <p:sp>
        <p:nvSpPr>
          <p:cNvPr id="51203" name="Content Placeholder 2"/>
          <p:cNvSpPr>
            <a:spLocks noGrp="1"/>
          </p:cNvSpPr>
          <p:nvPr>
            <p:ph idx="1"/>
          </p:nvPr>
        </p:nvSpPr>
        <p:spPr/>
        <p:txBody>
          <a:bodyPr/>
          <a:lstStyle/>
          <a:p>
            <a:pPr eaLnBrk="1" hangingPunct="1"/>
            <a:r>
              <a:rPr lang="en-US" smtClean="0"/>
              <a:t>July 5, 1775, Congress sent another petition to King George III.  The petition became known as the </a:t>
            </a:r>
            <a:r>
              <a:rPr lang="en-US" b="1" smtClean="0"/>
              <a:t>olive branch</a:t>
            </a:r>
            <a:r>
              <a:rPr lang="en-US" smtClean="0"/>
              <a:t> since it asked for peace.</a:t>
            </a:r>
          </a:p>
          <a:p>
            <a:pPr eaLnBrk="1" hangingPunct="1"/>
            <a:r>
              <a:rPr lang="en-US" smtClean="0"/>
              <a:t>By the time the petition reached London the Battle at Bunker Hill angered the British leaders including the king so much that he promised to do whatever necessary to crush the colonists’ rebellion</a:t>
            </a:r>
          </a:p>
          <a:p>
            <a:pPr eaLnBrk="1" hangingPunct="1"/>
            <a:endParaRPr lang="en-US" smtClean="0"/>
          </a:p>
        </p:txBody>
      </p:sp>
      <p:pic>
        <p:nvPicPr>
          <p:cNvPr id="51204" name="Picture 3" descr="olive branch.jpg"/>
          <p:cNvPicPr>
            <a:picLocks noChangeAspect="1"/>
          </p:cNvPicPr>
          <p:nvPr/>
        </p:nvPicPr>
        <p:blipFill>
          <a:blip r:embed="rId2"/>
          <a:srcRect/>
          <a:stretch>
            <a:fillRect/>
          </a:stretch>
        </p:blipFill>
        <p:spPr bwMode="auto">
          <a:xfrm>
            <a:off x="228600" y="228600"/>
            <a:ext cx="1778000" cy="990600"/>
          </a:xfrm>
          <a:prstGeom prst="rect">
            <a:avLst/>
          </a:prstGeom>
          <a:noFill/>
          <a:ln w="9525">
            <a:noFill/>
            <a:miter lim="800000"/>
            <a:headEnd/>
            <a:tailEnd/>
          </a:ln>
        </p:spPr>
      </p:pic>
      <p:pic>
        <p:nvPicPr>
          <p:cNvPr id="51205" name="Picture 4" descr="olive branch.jpg"/>
          <p:cNvPicPr>
            <a:picLocks noChangeAspect="1"/>
          </p:cNvPicPr>
          <p:nvPr/>
        </p:nvPicPr>
        <p:blipFill>
          <a:blip r:embed="rId2"/>
          <a:srcRect/>
          <a:stretch>
            <a:fillRect/>
          </a:stretch>
        </p:blipFill>
        <p:spPr bwMode="auto">
          <a:xfrm>
            <a:off x="7366000" y="304800"/>
            <a:ext cx="1778000" cy="990600"/>
          </a:xfrm>
          <a:prstGeom prst="rect">
            <a:avLst/>
          </a:prstGeom>
          <a:noFill/>
          <a:ln w="9525">
            <a:noFill/>
            <a:miter lim="800000"/>
            <a:headEnd/>
            <a:tailEnd/>
          </a:ln>
        </p:spPr>
      </p:pic>
      <p:pic>
        <p:nvPicPr>
          <p:cNvPr id="51206" name="Picture 5" descr="oliveb.gif"/>
          <p:cNvPicPr>
            <a:picLocks noChangeAspect="1"/>
          </p:cNvPicPr>
          <p:nvPr/>
        </p:nvPicPr>
        <p:blipFill>
          <a:blip r:embed="rId3"/>
          <a:srcRect/>
          <a:stretch>
            <a:fillRect/>
          </a:stretch>
        </p:blipFill>
        <p:spPr bwMode="auto">
          <a:xfrm>
            <a:off x="7831138" y="5029200"/>
            <a:ext cx="1312862"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b="1" dirty="0" smtClean="0"/>
              <a:t>Declaring Independence</a:t>
            </a:r>
            <a:r>
              <a:rPr lang="en-US" dirty="0" smtClean="0"/>
              <a:t/>
            </a:r>
            <a:br>
              <a:rPr lang="en-US" dirty="0" smtClean="0"/>
            </a:br>
            <a:endParaRPr lang="en-US" dirty="0"/>
          </a:p>
        </p:txBody>
      </p:sp>
      <p:sp>
        <p:nvSpPr>
          <p:cNvPr id="4" name="Content Placeholder 3"/>
          <p:cNvSpPr>
            <a:spLocks noGrp="1"/>
          </p:cNvSpPr>
          <p:nvPr>
            <p:ph sz="half" idx="1"/>
          </p:nvPr>
        </p:nvSpPr>
        <p:spPr/>
        <p:txBody>
          <a:bodyPr>
            <a:normAutofit fontScale="77500" lnSpcReduction="20000"/>
          </a:bodyPr>
          <a:lstStyle/>
          <a:p>
            <a:pPr eaLnBrk="1" fontAlgn="auto" hangingPunct="1">
              <a:spcAft>
                <a:spcPts val="0"/>
              </a:spcAft>
              <a:buFont typeface="Wingdings 2"/>
              <a:buChar char=""/>
              <a:defRPr/>
            </a:pPr>
            <a:r>
              <a:rPr lang="en-US" dirty="0" smtClean="0"/>
              <a:t>Many colonists believed that their problems with Britain could not be settled.  </a:t>
            </a:r>
            <a:r>
              <a:rPr lang="en-US" b="1" dirty="0" smtClean="0"/>
              <a:t>Thomas Paine</a:t>
            </a:r>
            <a:r>
              <a:rPr lang="en-US" dirty="0" smtClean="0"/>
              <a:t> wrote </a:t>
            </a:r>
            <a:r>
              <a:rPr lang="en-US" i="1" dirty="0" smtClean="0"/>
              <a:t>Common Sense</a:t>
            </a:r>
            <a:r>
              <a:rPr lang="en-US" dirty="0" smtClean="0"/>
              <a:t>, a pamphlet selling over 100,000 copies saying it was common sense for the colonists to break away from England.  Paine wrote that he believed the colonists should rule themselves.</a:t>
            </a:r>
          </a:p>
          <a:p>
            <a:pPr eaLnBrk="1" fontAlgn="auto" hangingPunct="1">
              <a:spcAft>
                <a:spcPts val="0"/>
              </a:spcAft>
              <a:buFont typeface="Wingdings 2"/>
              <a:buChar char=""/>
              <a:defRPr/>
            </a:pPr>
            <a:r>
              <a:rPr lang="en-US" dirty="0" smtClean="0"/>
              <a:t>Many colonists talked about Thomas Paine’s idea and they began to call for independence.  </a:t>
            </a:r>
            <a:r>
              <a:rPr lang="en-US" b="1" dirty="0" smtClean="0"/>
              <a:t>Independence</a:t>
            </a:r>
            <a:r>
              <a:rPr lang="en-US" dirty="0" smtClean="0"/>
              <a:t> was the freedom to govern themselves.</a:t>
            </a:r>
          </a:p>
          <a:p>
            <a:pPr eaLnBrk="1" fontAlgn="auto" hangingPunct="1">
              <a:spcAft>
                <a:spcPts val="0"/>
              </a:spcAft>
              <a:buFont typeface="Wingdings 2"/>
              <a:buChar char=""/>
              <a:defRPr/>
            </a:pPr>
            <a:endParaRPr lang="en-US" dirty="0"/>
          </a:p>
        </p:txBody>
      </p:sp>
      <p:pic>
        <p:nvPicPr>
          <p:cNvPr id="52228" name="Content Placeholder 5" descr="thomas_paine.jpg"/>
          <p:cNvPicPr>
            <a:picLocks noGrp="1" noChangeAspect="1"/>
          </p:cNvPicPr>
          <p:nvPr>
            <p:ph sz="half" idx="2"/>
          </p:nvPr>
        </p:nvPicPr>
        <p:blipFill>
          <a:blip r:embed="rId2"/>
          <a:srcRect/>
          <a:stretch>
            <a:fillRect/>
          </a:stretch>
        </p:blipFill>
        <p:spPr>
          <a:xfrm>
            <a:off x="5005388" y="1600200"/>
            <a:ext cx="3629025" cy="47244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fontAlgn="auto" hangingPunct="1">
              <a:spcAft>
                <a:spcPts val="0"/>
              </a:spcAft>
              <a:defRPr/>
            </a:pPr>
            <a:r>
              <a:rPr lang="en-US" dirty="0" smtClean="0"/>
              <a:t>The Road to freedom</a:t>
            </a:r>
            <a:endParaRPr lang="en-US" dirty="0"/>
          </a:p>
        </p:txBody>
      </p:sp>
      <p:sp>
        <p:nvSpPr>
          <p:cNvPr id="6" name="Content Placeholder 5"/>
          <p:cNvSpPr>
            <a:spLocks noGrp="1"/>
          </p:cNvSpPr>
          <p:nvPr>
            <p:ph idx="1"/>
          </p:nvPr>
        </p:nvSpPr>
        <p:spPr/>
        <p:txBody>
          <a:bodyPr>
            <a:normAutofit fontScale="92500" lnSpcReduction="20000"/>
          </a:bodyPr>
          <a:lstStyle/>
          <a:p>
            <a:pPr eaLnBrk="1" fontAlgn="auto" hangingPunct="1">
              <a:spcAft>
                <a:spcPts val="0"/>
              </a:spcAft>
              <a:buFont typeface="Wingdings 2"/>
              <a:buChar char=""/>
              <a:defRPr/>
            </a:pPr>
            <a:r>
              <a:rPr lang="en-US" dirty="0" smtClean="0"/>
              <a:t>The Second Continental Congress also began to discuss independence.  </a:t>
            </a:r>
            <a:r>
              <a:rPr lang="en-US" b="1" dirty="0" smtClean="0"/>
              <a:t>John Adams</a:t>
            </a:r>
            <a:r>
              <a:rPr lang="en-US" dirty="0" smtClean="0"/>
              <a:t> argued for it.  John Adams believed that independence was the only way the colonists would truly have liberty.  </a:t>
            </a:r>
            <a:r>
              <a:rPr lang="en-US" b="1" dirty="0" smtClean="0"/>
              <a:t>Richard Henry Lee</a:t>
            </a:r>
            <a:r>
              <a:rPr lang="en-US" dirty="0" smtClean="0"/>
              <a:t> told the congress that the colonists no longer had owed their loyalty to the king.  Richard Henry Lee called for the congress to make a </a:t>
            </a:r>
            <a:r>
              <a:rPr lang="en-US" b="1" dirty="0" smtClean="0"/>
              <a:t>resolution</a:t>
            </a:r>
            <a:r>
              <a:rPr lang="en-US" dirty="0" smtClean="0"/>
              <a:t>, which is a statement of independence.  Part of Lee’s resolution stated </a:t>
            </a:r>
            <a:r>
              <a:rPr lang="en-US" b="1" u="sng" dirty="0" smtClean="0"/>
              <a:t>“That theses united colonies are, and of right ought to be, free and independent states.”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t>John Adams			Richard Henry Lee</a:t>
            </a:r>
            <a:endParaRPr lang="en-US" dirty="0"/>
          </a:p>
        </p:txBody>
      </p:sp>
      <p:pic>
        <p:nvPicPr>
          <p:cNvPr id="54275" name="Content Placeholder 6" descr="john adams.jpg"/>
          <p:cNvPicPr>
            <a:picLocks noGrp="1" noChangeAspect="1"/>
          </p:cNvPicPr>
          <p:nvPr>
            <p:ph sz="half" idx="1"/>
          </p:nvPr>
        </p:nvPicPr>
        <p:blipFill>
          <a:blip r:embed="rId2"/>
          <a:srcRect/>
          <a:stretch>
            <a:fillRect/>
          </a:stretch>
        </p:blipFill>
        <p:spPr>
          <a:xfrm>
            <a:off x="531813" y="1828800"/>
            <a:ext cx="3403600" cy="4495800"/>
          </a:xfrm>
        </p:spPr>
      </p:pic>
      <p:pic>
        <p:nvPicPr>
          <p:cNvPr id="54276" name="Content Placeholder 7" descr="richard henry lee.jpg"/>
          <p:cNvPicPr>
            <a:picLocks noGrp="1" noChangeAspect="1"/>
          </p:cNvPicPr>
          <p:nvPr>
            <p:ph sz="half" idx="2"/>
          </p:nvPr>
        </p:nvPicPr>
        <p:blipFill>
          <a:blip r:embed="rId3"/>
          <a:srcRect/>
          <a:stretch>
            <a:fillRect/>
          </a:stretch>
        </p:blipFill>
        <p:spPr>
          <a:xfrm>
            <a:off x="4800600" y="1752600"/>
            <a:ext cx="3429000" cy="45720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fontAlgn="auto" hangingPunct="1">
              <a:spcAft>
                <a:spcPts val="0"/>
              </a:spcAft>
              <a:defRPr/>
            </a:pPr>
            <a:r>
              <a:rPr lang="en-US" dirty="0" smtClean="0"/>
              <a:t>Thomas Jefferson</a:t>
            </a:r>
            <a:endParaRPr lang="en-US" dirty="0"/>
          </a:p>
        </p:txBody>
      </p:sp>
      <p:sp>
        <p:nvSpPr>
          <p:cNvPr id="6" name="Content Placeholder 5"/>
          <p:cNvSpPr>
            <a:spLocks noGrp="1"/>
          </p:cNvSpPr>
          <p:nvPr>
            <p:ph sz="half" idx="1"/>
          </p:nvPr>
        </p:nvSpPr>
        <p:spPr/>
        <p:txBody>
          <a:bodyPr>
            <a:normAutofit fontScale="85000" lnSpcReduction="20000"/>
          </a:bodyPr>
          <a:lstStyle/>
          <a:p>
            <a:pPr eaLnBrk="1" fontAlgn="auto" hangingPunct="1">
              <a:spcAft>
                <a:spcPts val="0"/>
              </a:spcAft>
              <a:buFont typeface="Wingdings 2"/>
              <a:buChar char=""/>
              <a:defRPr/>
            </a:pPr>
            <a:r>
              <a:rPr lang="en-US" dirty="0" smtClean="0"/>
              <a:t>Congress chose a committee to write the Declaration of Independence that would be sent to the king.</a:t>
            </a:r>
          </a:p>
          <a:p>
            <a:pPr eaLnBrk="1" fontAlgn="auto" hangingPunct="1">
              <a:spcAft>
                <a:spcPts val="0"/>
              </a:spcAft>
              <a:buFont typeface="Wingdings 2"/>
              <a:buChar char=""/>
              <a:defRPr/>
            </a:pPr>
            <a:r>
              <a:rPr lang="en-US" b="1" dirty="0" smtClean="0"/>
              <a:t>Thomas Jefferson</a:t>
            </a:r>
            <a:r>
              <a:rPr lang="en-US" dirty="0" smtClean="0"/>
              <a:t> wrote the first draft.  For 17 days every evening he wrote and rewrote the draft for the Declaration of Independence.  Other members of the committee gave ideas but Jefferson was the main author.</a:t>
            </a:r>
          </a:p>
          <a:p>
            <a:pPr eaLnBrk="1" fontAlgn="auto" hangingPunct="1">
              <a:spcAft>
                <a:spcPts val="0"/>
              </a:spcAft>
              <a:buFont typeface="Wingdings 2"/>
              <a:buChar char=""/>
              <a:defRPr/>
            </a:pPr>
            <a:endParaRPr lang="en-US" dirty="0"/>
          </a:p>
        </p:txBody>
      </p:sp>
      <p:pic>
        <p:nvPicPr>
          <p:cNvPr id="55300" name="Content Placeholder 7" descr="thomas-jefferson-picture.jpg"/>
          <p:cNvPicPr>
            <a:picLocks noGrp="1" noChangeAspect="1"/>
          </p:cNvPicPr>
          <p:nvPr>
            <p:ph sz="half" idx="2"/>
          </p:nvPr>
        </p:nvPicPr>
        <p:blipFill>
          <a:blip r:embed="rId2"/>
          <a:srcRect/>
          <a:stretch>
            <a:fillRect/>
          </a:stretch>
        </p:blipFill>
        <p:spPr>
          <a:xfrm>
            <a:off x="4914900" y="2128838"/>
            <a:ext cx="3810000" cy="3667125"/>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fontAlgn="auto" hangingPunct="1">
              <a:spcAft>
                <a:spcPts val="0"/>
              </a:spcAft>
              <a:defRPr/>
            </a:pPr>
            <a:r>
              <a:rPr lang="en-US" dirty="0" smtClean="0"/>
              <a:t>Declaration of Independence</a:t>
            </a:r>
            <a:endParaRPr lang="en-US" dirty="0"/>
          </a:p>
        </p:txBody>
      </p:sp>
      <p:pic>
        <p:nvPicPr>
          <p:cNvPr id="56323" name="Content Placeholder 6" descr="declaration.jpg"/>
          <p:cNvPicPr>
            <a:picLocks noGrp="1" noChangeAspect="1"/>
          </p:cNvPicPr>
          <p:nvPr>
            <p:ph idx="1"/>
          </p:nvPr>
        </p:nvPicPr>
        <p:blipFill>
          <a:blip r:embed="rId2"/>
          <a:srcRect/>
          <a:stretch>
            <a:fillRect/>
          </a:stretch>
        </p:blipFill>
        <p:spPr>
          <a:xfrm>
            <a:off x="1219200" y="1554163"/>
            <a:ext cx="6629400" cy="514985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Declaration of Independence</a:t>
            </a:r>
            <a:endParaRPr lang="en-US" dirty="0"/>
          </a:p>
        </p:txBody>
      </p:sp>
      <p:sp>
        <p:nvSpPr>
          <p:cNvPr id="3" name="Content Placeholder 2"/>
          <p:cNvSpPr>
            <a:spLocks noGrp="1"/>
          </p:cNvSpPr>
          <p:nvPr>
            <p:ph idx="1"/>
          </p:nvPr>
        </p:nvSpPr>
        <p:spPr>
          <a:xfrm>
            <a:off x="152400" y="1143000"/>
            <a:ext cx="8839200" cy="5715000"/>
          </a:xfrm>
        </p:spPr>
        <p:txBody>
          <a:bodyPr>
            <a:normAutofit fontScale="62500" lnSpcReduction="20000"/>
          </a:bodyPr>
          <a:lstStyle/>
          <a:p>
            <a:pPr eaLnBrk="1" fontAlgn="auto" hangingPunct="1">
              <a:spcAft>
                <a:spcPts val="0"/>
              </a:spcAft>
              <a:buFont typeface="Wingdings 2"/>
              <a:buNone/>
              <a:defRPr/>
            </a:pPr>
            <a:r>
              <a:rPr lang="en-US" sz="3700" b="1" dirty="0" smtClean="0"/>
              <a:t>Parts to the Declaration of Independence</a:t>
            </a:r>
            <a:endParaRPr lang="en-US" sz="3700" dirty="0" smtClean="0"/>
          </a:p>
          <a:p>
            <a:pPr eaLnBrk="1" fontAlgn="auto" hangingPunct="1">
              <a:spcAft>
                <a:spcPts val="0"/>
              </a:spcAft>
              <a:buFont typeface="Wingdings 2"/>
              <a:buChar char=""/>
              <a:defRPr/>
            </a:pPr>
            <a:r>
              <a:rPr lang="en-US" sz="3700" b="1" dirty="0" smtClean="0"/>
              <a:t>Preamble-</a:t>
            </a:r>
            <a:r>
              <a:rPr lang="en-US" sz="3700" dirty="0" smtClean="0"/>
              <a:t> is the first part of the declaration.  In this part Jefferson told why the declaration was needed, why the colonies had the right to break away from Britain and form a new nation.</a:t>
            </a:r>
          </a:p>
          <a:p>
            <a:pPr eaLnBrk="1" fontAlgn="auto" hangingPunct="1">
              <a:spcAft>
                <a:spcPts val="0"/>
              </a:spcAft>
              <a:buFont typeface="Wingdings 2"/>
              <a:buChar char=""/>
              <a:defRPr/>
            </a:pPr>
            <a:r>
              <a:rPr lang="en-US" sz="3700" b="1" dirty="0" smtClean="0"/>
              <a:t>Second part</a:t>
            </a:r>
            <a:r>
              <a:rPr lang="en-US" sz="3700" dirty="0" smtClean="0"/>
              <a:t> describes the colonists’ main ideas about government and that all people have certain rights that governments cannot take away.  Jefferson included that people have the right to live, be free, and seek their own happiness.  The famous words from this section are: “We hold these truths to be self-evident, that all men are created equal, that they are endowed (provided) by their Creator with certain unalienable Rights, that among these are Life, Liberty, and the Pursuit of Happiness.”</a:t>
            </a:r>
          </a:p>
          <a:p>
            <a:pPr eaLnBrk="1" fontAlgn="auto" hangingPunct="1">
              <a:spcAft>
                <a:spcPts val="0"/>
              </a:spcAft>
              <a:buFont typeface="Wingdings 2"/>
              <a:buChar char=""/>
              <a:defRPr/>
            </a:pPr>
            <a:r>
              <a:rPr lang="en-US" sz="3700" b="1" dirty="0" smtClean="0"/>
              <a:t>The longest part</a:t>
            </a:r>
            <a:r>
              <a:rPr lang="en-US" sz="3700" dirty="0" smtClean="0"/>
              <a:t> of the declaration lists the colonists’ </a:t>
            </a:r>
            <a:r>
              <a:rPr lang="en-US" sz="3700" b="1" dirty="0" smtClean="0"/>
              <a:t>grievances</a:t>
            </a:r>
            <a:r>
              <a:rPr lang="en-US" sz="3700" dirty="0" smtClean="0"/>
              <a:t>.  These grievances outline the complaints or charges against King George III and Parliament.  This part also states that the colonists’ tried to settle their differences peacefully.</a:t>
            </a:r>
          </a:p>
          <a:p>
            <a:pPr eaLnBrk="1" fontAlgn="auto" hangingPunct="1">
              <a:spcAft>
                <a:spcPts val="0"/>
              </a:spcAft>
              <a:buFont typeface="Wingdings 2"/>
              <a:buChar char=""/>
              <a:defRPr/>
            </a:pPr>
            <a:r>
              <a:rPr lang="en-US" sz="3700" b="1" dirty="0" smtClean="0"/>
              <a:t>The last part</a:t>
            </a:r>
            <a:r>
              <a:rPr lang="en-US" sz="3700" dirty="0" smtClean="0"/>
              <a:t> stated the colonies were free and independent states.</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lstStyle/>
          <a:p>
            <a:pPr algn="ctr" eaLnBrk="1" fontAlgn="auto" hangingPunct="1">
              <a:spcAft>
                <a:spcPts val="0"/>
              </a:spcAft>
              <a:defRPr/>
            </a:pPr>
            <a:r>
              <a:rPr lang="en-US" dirty="0" smtClean="0"/>
              <a:t>Declaration of Independence</a:t>
            </a:r>
            <a:endParaRPr lang="en-US" dirty="0"/>
          </a:p>
        </p:txBody>
      </p:sp>
      <p:sp>
        <p:nvSpPr>
          <p:cNvPr id="3" name="Content Placeholder 2"/>
          <p:cNvSpPr>
            <a:spLocks noGrp="1"/>
          </p:cNvSpPr>
          <p:nvPr>
            <p:ph idx="1"/>
          </p:nvPr>
        </p:nvSpPr>
        <p:spPr>
          <a:xfrm>
            <a:off x="0" y="1066800"/>
            <a:ext cx="8686800" cy="4525963"/>
          </a:xfrm>
        </p:spPr>
        <p:txBody>
          <a:bodyPr>
            <a:normAutofit fontScale="55000" lnSpcReduction="20000"/>
          </a:bodyPr>
          <a:lstStyle/>
          <a:p>
            <a:pPr eaLnBrk="1" fontAlgn="auto" hangingPunct="1">
              <a:spcAft>
                <a:spcPts val="0"/>
              </a:spcAft>
              <a:buFont typeface="Wingdings 2"/>
              <a:buChar char=""/>
              <a:defRPr/>
            </a:pPr>
            <a:r>
              <a:rPr lang="en-US" dirty="0" smtClean="0"/>
              <a:t>June 28, 1776 the Declaration of Independence was read to the congress.  The congress talked about it, made a few changes, and on July 2</a:t>
            </a:r>
            <a:r>
              <a:rPr lang="en-US" baseline="30000" dirty="0" smtClean="0"/>
              <a:t>nd</a:t>
            </a:r>
            <a:r>
              <a:rPr lang="en-US" dirty="0" smtClean="0"/>
              <a:t> voted to approve the declaration and cut ties with Britain.</a:t>
            </a:r>
          </a:p>
          <a:p>
            <a:pPr eaLnBrk="1" fontAlgn="auto" hangingPunct="1">
              <a:spcAft>
                <a:spcPts val="0"/>
              </a:spcAft>
              <a:buFont typeface="Wingdings 2"/>
              <a:buChar char=""/>
              <a:defRPr/>
            </a:pPr>
            <a:r>
              <a:rPr lang="en-US" b="1" dirty="0" smtClean="0"/>
              <a:t>July 4</a:t>
            </a:r>
            <a:r>
              <a:rPr lang="en-US" b="1" baseline="30000" dirty="0" smtClean="0"/>
              <a:t>th</a:t>
            </a:r>
            <a:r>
              <a:rPr lang="en-US" b="1" dirty="0" smtClean="0"/>
              <a:t>, 1776</a:t>
            </a:r>
            <a:r>
              <a:rPr lang="en-US" dirty="0" smtClean="0"/>
              <a:t> congress voted to accept the final wording of the declaration and on July 8</a:t>
            </a:r>
            <a:r>
              <a:rPr lang="en-US" baseline="30000" dirty="0" smtClean="0"/>
              <a:t>th</a:t>
            </a:r>
            <a:r>
              <a:rPr lang="en-US" dirty="0" smtClean="0"/>
              <a:t> Colonel John Nixon read the Declaration of Independence to the public for the first time.</a:t>
            </a:r>
          </a:p>
          <a:p>
            <a:pPr eaLnBrk="1" fontAlgn="auto" hangingPunct="1">
              <a:spcAft>
                <a:spcPts val="0"/>
              </a:spcAft>
              <a:buFont typeface="Wingdings 2"/>
              <a:buChar char=""/>
              <a:defRPr/>
            </a:pPr>
            <a:r>
              <a:rPr lang="en-US" b="1" dirty="0" smtClean="0"/>
              <a:t>August 2</a:t>
            </a:r>
            <a:r>
              <a:rPr lang="en-US" b="1" baseline="30000" dirty="0" smtClean="0"/>
              <a:t>nd</a:t>
            </a:r>
            <a:r>
              <a:rPr lang="en-US" b="1" dirty="0" smtClean="0"/>
              <a:t>, </a:t>
            </a:r>
            <a:r>
              <a:rPr lang="en-US" dirty="0" smtClean="0"/>
              <a:t>the members of the Second Continental Congress signed a copy of the Declaration of Independence.  John Hancock, the president of the congress was the first to sign it.  He signed his name large enough so the king would not need to use his glasses to read it.  The way he signed it became so famous that the term John Hancock now means “a person’s signature.”</a:t>
            </a:r>
          </a:p>
          <a:p>
            <a:pPr eaLnBrk="1" fontAlgn="auto" hangingPunct="1">
              <a:spcAft>
                <a:spcPts val="0"/>
              </a:spcAft>
              <a:buFont typeface="Wingdings 2"/>
              <a:buChar char=""/>
              <a:defRPr/>
            </a:pPr>
            <a:r>
              <a:rPr lang="en-US" dirty="0" smtClean="0"/>
              <a:t>When the Declaration of Independence was approved only white men who owned property could vote.  Some people believed this to be unfair.  It would take many years for women, African Americans, Native Americans, and other groups of Americans to share fully in the promise of the Declaration of Independence.  But the declaration did inspire people all over the world to work for equal rights and freedom.</a:t>
            </a:r>
          </a:p>
          <a:p>
            <a:pPr eaLnBrk="1" fontAlgn="auto" hangingPunct="1">
              <a:spcAft>
                <a:spcPts val="0"/>
              </a:spcAft>
              <a:buFont typeface="Wingdings 2"/>
              <a:buChar char=""/>
              <a:defRPr/>
            </a:pPr>
            <a:endParaRPr lang="en-US" dirty="0"/>
          </a:p>
        </p:txBody>
      </p:sp>
      <p:pic>
        <p:nvPicPr>
          <p:cNvPr id="58372" name="Picture 3" descr="john hancock.jpg"/>
          <p:cNvPicPr>
            <a:picLocks noChangeAspect="1"/>
          </p:cNvPicPr>
          <p:nvPr/>
        </p:nvPicPr>
        <p:blipFill>
          <a:blip r:embed="rId2"/>
          <a:srcRect/>
          <a:stretch>
            <a:fillRect/>
          </a:stretch>
        </p:blipFill>
        <p:spPr bwMode="auto">
          <a:xfrm>
            <a:off x="3429000" y="4800600"/>
            <a:ext cx="1598613" cy="2057400"/>
          </a:xfrm>
          <a:prstGeom prst="rect">
            <a:avLst/>
          </a:prstGeom>
          <a:noFill/>
          <a:ln w="9525">
            <a:noFill/>
            <a:miter lim="800000"/>
            <a:headEnd/>
            <a:tailEnd/>
          </a:ln>
        </p:spPr>
      </p:pic>
      <p:pic>
        <p:nvPicPr>
          <p:cNvPr id="58373" name="Picture 4" descr="hancocksignaturesm.jpg"/>
          <p:cNvPicPr>
            <a:picLocks noChangeAspect="1"/>
          </p:cNvPicPr>
          <p:nvPr/>
        </p:nvPicPr>
        <p:blipFill>
          <a:blip r:embed="rId3"/>
          <a:srcRect/>
          <a:stretch>
            <a:fillRect/>
          </a:stretch>
        </p:blipFill>
        <p:spPr bwMode="auto">
          <a:xfrm>
            <a:off x="5715000" y="5105400"/>
            <a:ext cx="2809875" cy="1333500"/>
          </a:xfrm>
          <a:prstGeom prst="rect">
            <a:avLst/>
          </a:prstGeom>
          <a:noFill/>
          <a:ln w="9525">
            <a:noFill/>
            <a:miter lim="800000"/>
            <a:headEnd/>
            <a:tailEnd/>
          </a:ln>
        </p:spPr>
      </p:pic>
      <p:pic>
        <p:nvPicPr>
          <p:cNvPr id="58374" name="Picture 5" descr="hancocksignaturesm.jpg"/>
          <p:cNvPicPr>
            <a:picLocks noChangeAspect="1"/>
          </p:cNvPicPr>
          <p:nvPr/>
        </p:nvPicPr>
        <p:blipFill>
          <a:blip r:embed="rId3"/>
          <a:srcRect/>
          <a:stretch>
            <a:fillRect/>
          </a:stretch>
        </p:blipFill>
        <p:spPr bwMode="auto">
          <a:xfrm>
            <a:off x="0" y="5181600"/>
            <a:ext cx="2809875"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INDEPENDENCE DAY July 4, 1776</a:t>
            </a:r>
            <a:endParaRPr lang="en-US" dirty="0"/>
          </a:p>
        </p:txBody>
      </p:sp>
      <p:pic>
        <p:nvPicPr>
          <p:cNvPr id="59395" name="Content Placeholder 4" descr="signing_declaration.jpg"/>
          <p:cNvPicPr>
            <a:picLocks noGrp="1" noChangeAspect="1"/>
          </p:cNvPicPr>
          <p:nvPr>
            <p:ph idx="1"/>
          </p:nvPr>
        </p:nvPicPr>
        <p:blipFill>
          <a:blip r:embed="rId2"/>
          <a:srcRect/>
          <a:stretch>
            <a:fillRect/>
          </a:stretch>
        </p:blipFill>
        <p:spPr>
          <a:xfrm>
            <a:off x="990600" y="1184275"/>
            <a:ext cx="7315200" cy="52657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Fighting for Control</a:t>
            </a:r>
            <a:endParaRPr lang="en-US" dirty="0"/>
          </a:p>
        </p:txBody>
      </p:sp>
      <p:sp>
        <p:nvSpPr>
          <p:cNvPr id="3" name="Content Placeholder 2"/>
          <p:cNvSpPr>
            <a:spLocks noGrp="1"/>
          </p:cNvSpPr>
          <p:nvPr>
            <p:ph idx="1"/>
          </p:nvPr>
        </p:nvSpPr>
        <p:spPr/>
        <p:txBody>
          <a:bodyPr>
            <a:normAutofit lnSpcReduction="10000"/>
          </a:bodyPr>
          <a:lstStyle/>
          <a:p>
            <a:pPr eaLnBrk="1" fontAlgn="auto" hangingPunct="1">
              <a:spcAft>
                <a:spcPts val="0"/>
              </a:spcAft>
              <a:buFont typeface="Wingdings 2"/>
              <a:buChar char=""/>
              <a:defRPr/>
            </a:pPr>
            <a:r>
              <a:rPr lang="en-US" dirty="0" smtClean="0"/>
              <a:t>1750:  The French sent soldiers to the Ohio Valley to force out the British.  The French also built forts.</a:t>
            </a:r>
          </a:p>
          <a:p>
            <a:pPr eaLnBrk="1" fontAlgn="auto" hangingPunct="1">
              <a:spcAft>
                <a:spcPts val="0"/>
              </a:spcAft>
              <a:buFont typeface="Wingdings 2"/>
              <a:buChar char=""/>
              <a:defRPr/>
            </a:pPr>
            <a:r>
              <a:rPr lang="en-US" dirty="0" smtClean="0"/>
              <a:t>The British decided to fight back.</a:t>
            </a:r>
          </a:p>
          <a:p>
            <a:pPr eaLnBrk="1" fontAlgn="auto" hangingPunct="1">
              <a:spcAft>
                <a:spcPts val="0"/>
              </a:spcAft>
              <a:buFont typeface="Wingdings 2"/>
              <a:buChar char=""/>
              <a:defRPr/>
            </a:pPr>
            <a:r>
              <a:rPr lang="en-US" dirty="0" smtClean="0"/>
              <a:t>In 1754: The French and Indian war began in North America.  This war would later spread to Europe.</a:t>
            </a:r>
          </a:p>
          <a:p>
            <a:pPr eaLnBrk="1" fontAlgn="auto" hangingPunct="1">
              <a:spcAft>
                <a:spcPts val="0"/>
              </a:spcAft>
              <a:buFont typeface="Wingdings 2"/>
              <a:buChar char=""/>
              <a:defRPr/>
            </a:pPr>
            <a:r>
              <a:rPr lang="en-US" dirty="0" smtClean="0"/>
              <a:t>The Indians fought for both sides but mainly they fought for the French.</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Important People</a:t>
            </a:r>
            <a:endParaRPr lang="en-US" dirty="0"/>
          </a:p>
        </p:txBody>
      </p:sp>
      <p:sp>
        <p:nvSpPr>
          <p:cNvPr id="60419" name="Content Placeholder 2"/>
          <p:cNvSpPr>
            <a:spLocks noGrp="1"/>
          </p:cNvSpPr>
          <p:nvPr>
            <p:ph idx="1"/>
          </p:nvPr>
        </p:nvSpPr>
        <p:spPr/>
        <p:txBody>
          <a:bodyPr/>
          <a:lstStyle/>
          <a:p>
            <a:r>
              <a:rPr lang="en-US" sz="2500" b="1" smtClean="0"/>
              <a:t>Benjamin Franklin</a:t>
            </a:r>
            <a:r>
              <a:rPr lang="en-US" sz="2500" smtClean="0"/>
              <a:t> – American statesman who persuaded the French to support the Americans and who helped negotiate the Treaty of Paris.</a:t>
            </a:r>
          </a:p>
          <a:p>
            <a:r>
              <a:rPr lang="en-US" sz="2500" b="1" smtClean="0"/>
              <a:t>Nancy Hart</a:t>
            </a:r>
            <a:r>
              <a:rPr lang="en-US" sz="2500" smtClean="0"/>
              <a:t> – Patriot who killed two British soldiers who came to her north Georgia home</a:t>
            </a:r>
          </a:p>
          <a:p>
            <a:r>
              <a:rPr lang="en-US" sz="2500" b="1" smtClean="0"/>
              <a:t>Patrick Henry</a:t>
            </a:r>
            <a:r>
              <a:rPr lang="en-US" sz="2500" smtClean="0"/>
              <a:t> – Virginia lawyer who said the colonists should not obey the Stamp Act since they were not represented in Parliament.  Famous for his fiery speech, “Give me liberty or give me death!”</a:t>
            </a:r>
          </a:p>
          <a:p>
            <a:r>
              <a:rPr lang="en-US" sz="2500" b="1" smtClean="0"/>
              <a:t>Thomas Jefferson</a:t>
            </a:r>
            <a:r>
              <a:rPr lang="en-US" sz="2500" smtClean="0"/>
              <a:t> – 3</a:t>
            </a:r>
            <a:r>
              <a:rPr lang="en-US" sz="2500" baseline="30000" smtClean="0"/>
              <a:t>rd</a:t>
            </a:r>
            <a:r>
              <a:rPr lang="en-US" sz="2500" smtClean="0"/>
              <a:t> president of the United States, author of the Declaration of Independence</a:t>
            </a:r>
          </a:p>
          <a:p>
            <a:endParaRPr lang="en-US"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eaLnBrk="1" fontAlgn="auto" hangingPunct="1">
              <a:spcAft>
                <a:spcPts val="0"/>
              </a:spcAft>
              <a:defRPr/>
            </a:pPr>
            <a:r>
              <a:rPr lang="en-US" b="1" dirty="0" smtClean="0"/>
              <a:t>Forming a New Government</a:t>
            </a:r>
            <a:r>
              <a:rPr lang="en-US" dirty="0" smtClean="0"/>
              <a:t/>
            </a:r>
            <a:br>
              <a:rPr lang="en-US" dirty="0" smtClean="0"/>
            </a:br>
            <a:endParaRPr lang="en-US" dirty="0"/>
          </a:p>
        </p:txBody>
      </p:sp>
      <p:sp>
        <p:nvSpPr>
          <p:cNvPr id="5" name="Content Placeholder 4"/>
          <p:cNvSpPr>
            <a:spLocks noGrp="1"/>
          </p:cNvSpPr>
          <p:nvPr>
            <p:ph sz="half" idx="1"/>
          </p:nvPr>
        </p:nvSpPr>
        <p:spPr/>
        <p:txBody>
          <a:bodyPr>
            <a:normAutofit fontScale="92500" lnSpcReduction="20000"/>
          </a:bodyPr>
          <a:lstStyle/>
          <a:p>
            <a:pPr eaLnBrk="1" fontAlgn="auto" hangingPunct="1">
              <a:spcAft>
                <a:spcPts val="0"/>
              </a:spcAft>
              <a:buFont typeface="Wingdings 2"/>
              <a:buChar char=""/>
              <a:defRPr/>
            </a:pPr>
            <a:r>
              <a:rPr lang="en-US" dirty="0" smtClean="0"/>
              <a:t>Another committee was set up by the Continental Congress to plan on how the 13 colonies should be united.  </a:t>
            </a:r>
            <a:r>
              <a:rPr lang="en-US" b="1" dirty="0" smtClean="0"/>
              <a:t>John Dickinson</a:t>
            </a:r>
            <a:r>
              <a:rPr lang="en-US" dirty="0" smtClean="0"/>
              <a:t> was the head of this committee.  The committee decided that each state should govern themselves, but that all of the states would work together on national issues.</a:t>
            </a:r>
          </a:p>
          <a:p>
            <a:pPr eaLnBrk="1" fontAlgn="auto" hangingPunct="1">
              <a:spcAft>
                <a:spcPts val="0"/>
              </a:spcAft>
              <a:buFont typeface="Wingdings 2"/>
              <a:buChar char=""/>
              <a:defRPr/>
            </a:pPr>
            <a:endParaRPr lang="en-US" dirty="0"/>
          </a:p>
        </p:txBody>
      </p:sp>
      <p:pic>
        <p:nvPicPr>
          <p:cNvPr id="61444" name="Content Placeholder 6" descr="john_dickinson.jpg"/>
          <p:cNvPicPr>
            <a:picLocks noGrp="1" noChangeAspect="1"/>
          </p:cNvPicPr>
          <p:nvPr>
            <p:ph sz="half" idx="2"/>
          </p:nvPr>
        </p:nvPicPr>
        <p:blipFill>
          <a:blip r:embed="rId2"/>
          <a:srcRect/>
          <a:stretch>
            <a:fillRect/>
          </a:stretch>
        </p:blipFill>
        <p:spPr>
          <a:xfrm>
            <a:off x="5046663" y="1600200"/>
            <a:ext cx="3546475" cy="4724400"/>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eaLnBrk="1" fontAlgn="auto" hangingPunct="1">
              <a:spcAft>
                <a:spcPts val="0"/>
              </a:spcAft>
              <a:defRPr/>
            </a:pPr>
            <a:r>
              <a:rPr lang="en-US" dirty="0" smtClean="0"/>
              <a:t>Articles of Confederation</a:t>
            </a:r>
            <a:endParaRPr lang="en-US" dirty="0"/>
          </a:p>
        </p:txBody>
      </p:sp>
      <p:sp>
        <p:nvSpPr>
          <p:cNvPr id="6" name="Content Placeholder 5"/>
          <p:cNvSpPr>
            <a:spLocks noGrp="1"/>
          </p:cNvSpPr>
          <p:nvPr>
            <p:ph idx="1"/>
          </p:nvPr>
        </p:nvSpPr>
        <p:spPr/>
        <p:txBody>
          <a:bodyPr>
            <a:normAutofit fontScale="70000" lnSpcReduction="20000"/>
          </a:bodyPr>
          <a:lstStyle/>
          <a:p>
            <a:pPr eaLnBrk="1" fontAlgn="auto" hangingPunct="1">
              <a:spcAft>
                <a:spcPts val="0"/>
              </a:spcAft>
              <a:buFont typeface="Wingdings 2"/>
              <a:buChar char=""/>
              <a:defRPr/>
            </a:pPr>
            <a:r>
              <a:rPr lang="en-US" b="1" dirty="0" smtClean="0"/>
              <a:t>Articles of Confederation</a:t>
            </a:r>
            <a:r>
              <a:rPr lang="en-US" dirty="0" smtClean="0"/>
              <a:t> was the first plan of government for the United States.  Each state elected representatives to serve in a national legislature.  This would be called the </a:t>
            </a:r>
            <a:r>
              <a:rPr lang="en-US" b="1" dirty="0" smtClean="0"/>
              <a:t>Confederation Congress</a:t>
            </a:r>
            <a:r>
              <a:rPr lang="en-US" dirty="0" smtClean="0"/>
              <a:t>.  Each state whether large or small had 1 vote.  This congress helped make laws for the nation.  It also helped keep the states together during the Revolutionary War.</a:t>
            </a:r>
          </a:p>
          <a:p>
            <a:pPr eaLnBrk="1" fontAlgn="auto" hangingPunct="1">
              <a:spcAft>
                <a:spcPts val="0"/>
              </a:spcAft>
              <a:buFont typeface="Wingdings 2"/>
              <a:buChar char=""/>
              <a:defRPr/>
            </a:pPr>
            <a:r>
              <a:rPr lang="en-US" dirty="0" smtClean="0"/>
              <a:t>The articles limited the powers of the national government.  Laws could only be passed if representatives from at least 9 of the 13 colonies agreed.  Congress did not have the power to control trade or collect taxes.  Congress had the power to declare war, make treaties, and borrow money.  Congress could ask for an army but the states had to provide the soldiers.  Congress could ask the states for money to cover expenses, debts from war however; it could not force the states to pay.</a:t>
            </a:r>
          </a:p>
          <a:p>
            <a:pPr eaLnBrk="1" fontAlgn="auto" hangingPunct="1">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Articles of Confederation</a:t>
            </a:r>
            <a:endParaRPr lang="en-US" dirty="0"/>
          </a:p>
        </p:txBody>
      </p:sp>
      <p:pic>
        <p:nvPicPr>
          <p:cNvPr id="63491" name="Content Placeholder 3" descr="articles of confed.jpg"/>
          <p:cNvPicPr>
            <a:picLocks noGrp="1" noChangeAspect="1"/>
          </p:cNvPicPr>
          <p:nvPr>
            <p:ph idx="1"/>
          </p:nvPr>
        </p:nvPicPr>
        <p:blipFill>
          <a:blip r:embed="rId2"/>
          <a:srcRect/>
          <a:stretch>
            <a:fillRect/>
          </a:stretch>
        </p:blipFill>
        <p:spPr>
          <a:xfrm>
            <a:off x="609600" y="1371600"/>
            <a:ext cx="3509963" cy="2971800"/>
          </a:xfrm>
        </p:spPr>
      </p:pic>
      <p:pic>
        <p:nvPicPr>
          <p:cNvPr id="63492" name="Picture 4" descr="articles.jpg"/>
          <p:cNvPicPr>
            <a:picLocks noChangeAspect="1"/>
          </p:cNvPicPr>
          <p:nvPr/>
        </p:nvPicPr>
        <p:blipFill>
          <a:blip r:embed="rId3"/>
          <a:srcRect/>
          <a:stretch>
            <a:fillRect/>
          </a:stretch>
        </p:blipFill>
        <p:spPr bwMode="auto">
          <a:xfrm>
            <a:off x="4953000" y="1295400"/>
            <a:ext cx="2857500" cy="521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Americans and The Revolution </a:t>
            </a:r>
            <a:endParaRPr lang="en-US" dirty="0"/>
          </a:p>
        </p:txBody>
      </p:sp>
      <p:sp>
        <p:nvSpPr>
          <p:cNvPr id="64515" name="Content Placeholder 2"/>
          <p:cNvSpPr>
            <a:spLocks noGrp="1"/>
          </p:cNvSpPr>
          <p:nvPr>
            <p:ph idx="1"/>
          </p:nvPr>
        </p:nvSpPr>
        <p:spPr>
          <a:xfrm>
            <a:off x="228600" y="1143000"/>
            <a:ext cx="8686800" cy="4525963"/>
          </a:xfrm>
        </p:spPr>
        <p:txBody>
          <a:bodyPr/>
          <a:lstStyle/>
          <a:p>
            <a:pPr>
              <a:buFont typeface="Wingdings 2" pitchFamily="18" charset="2"/>
              <a:buNone/>
            </a:pPr>
            <a:endParaRPr lang="en-US" b="1" u="sng" smtClean="0"/>
          </a:p>
          <a:p>
            <a:pPr>
              <a:buFont typeface="Wingdings 2" pitchFamily="18" charset="2"/>
              <a:buNone/>
            </a:pPr>
            <a:r>
              <a:rPr lang="en-US" b="1" u="sng" smtClean="0"/>
              <a:t>Personal Hardships</a:t>
            </a:r>
            <a:endParaRPr lang="en-US" smtClean="0"/>
          </a:p>
          <a:p>
            <a:r>
              <a:rPr lang="en-US" smtClean="0"/>
              <a:t>Even though the Declaration of Independence showed that the colonial leaders had united against Britain, the colonists themselves were still divided.  The colonists had to decide whether to stay loyal to the king or to support independence.</a:t>
            </a:r>
          </a:p>
          <a:p>
            <a:endParaRPr lang="en-US"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Which side to choose?</a:t>
            </a:r>
            <a:endParaRPr lang="en-US" dirty="0"/>
          </a:p>
        </p:txBody>
      </p:sp>
      <p:sp>
        <p:nvSpPr>
          <p:cNvPr id="65539" name="Content Placeholder 2"/>
          <p:cNvSpPr>
            <a:spLocks noGrp="1"/>
          </p:cNvSpPr>
          <p:nvPr>
            <p:ph idx="1"/>
          </p:nvPr>
        </p:nvSpPr>
        <p:spPr/>
        <p:txBody>
          <a:bodyPr/>
          <a:lstStyle/>
          <a:p>
            <a:r>
              <a:rPr lang="en-US" smtClean="0"/>
              <a:t>The colonists that remained loyal to the king were called </a:t>
            </a:r>
            <a:r>
              <a:rPr lang="en-US" b="1" smtClean="0"/>
              <a:t>loyalist.</a:t>
            </a:r>
            <a:endParaRPr lang="en-US" smtClean="0"/>
          </a:p>
          <a:p>
            <a:r>
              <a:rPr lang="en-US" smtClean="0"/>
              <a:t>The colonists that supported independence were called </a:t>
            </a:r>
            <a:r>
              <a:rPr lang="en-US" b="1" smtClean="0"/>
              <a:t>patriots.</a:t>
            </a:r>
            <a:endParaRPr lang="en-US" smtClean="0"/>
          </a:p>
          <a:p>
            <a:r>
              <a:rPr lang="en-US" smtClean="0"/>
              <a:t>About 1/3 of the colonists decided not to choose sides and stayed </a:t>
            </a:r>
            <a:r>
              <a:rPr lang="en-US" b="1" smtClean="0"/>
              <a:t>neutral.</a:t>
            </a:r>
            <a:endParaRPr lang="en-US" smtClean="0"/>
          </a:p>
          <a:p>
            <a:endParaRPr lang="en-US"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Patriots		Vs. 		Loyalist</a:t>
            </a:r>
            <a:endParaRPr lang="en-US" dirty="0"/>
          </a:p>
        </p:txBody>
      </p:sp>
      <p:pic>
        <p:nvPicPr>
          <p:cNvPr id="66563" name="Content Placeholder 4" descr="patriot.bmp"/>
          <p:cNvPicPr>
            <a:picLocks noGrp="1" noChangeAspect="1"/>
          </p:cNvPicPr>
          <p:nvPr>
            <p:ph idx="1"/>
          </p:nvPr>
        </p:nvPicPr>
        <p:blipFill>
          <a:blip r:embed="rId2"/>
          <a:srcRect/>
          <a:stretch>
            <a:fillRect/>
          </a:stretch>
        </p:blipFill>
        <p:spPr>
          <a:xfrm>
            <a:off x="304800" y="1828800"/>
            <a:ext cx="3368675" cy="4267200"/>
          </a:xfrm>
        </p:spPr>
      </p:pic>
      <p:pic>
        <p:nvPicPr>
          <p:cNvPr id="66564" name="Picture 5" descr="loyalists.jpg"/>
          <p:cNvPicPr>
            <a:picLocks noChangeAspect="1"/>
          </p:cNvPicPr>
          <p:nvPr/>
        </p:nvPicPr>
        <p:blipFill>
          <a:blip r:embed="rId3"/>
          <a:srcRect/>
          <a:stretch>
            <a:fillRect/>
          </a:stretch>
        </p:blipFill>
        <p:spPr bwMode="auto">
          <a:xfrm>
            <a:off x="4572000" y="1752600"/>
            <a:ext cx="4102100" cy="4572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Personal Hardships</a:t>
            </a:r>
            <a:endParaRPr lang="en-US" dirty="0"/>
          </a:p>
        </p:txBody>
      </p:sp>
      <p:sp>
        <p:nvSpPr>
          <p:cNvPr id="67587" name="Content Placeholder 2"/>
          <p:cNvSpPr>
            <a:spLocks noGrp="1"/>
          </p:cNvSpPr>
          <p:nvPr>
            <p:ph idx="1"/>
          </p:nvPr>
        </p:nvSpPr>
        <p:spPr/>
        <p:txBody>
          <a:bodyPr/>
          <a:lstStyle/>
          <a:p>
            <a:r>
              <a:rPr lang="en-US" smtClean="0"/>
              <a:t>As colonists took sides friendships, church groups, and families were broken apart.</a:t>
            </a:r>
          </a:p>
          <a:p>
            <a:r>
              <a:rPr lang="en-US" smtClean="0"/>
              <a:t>Colonists faced many difficulties: homes and towns were often robbed and destroyed by the British army.</a:t>
            </a:r>
          </a:p>
          <a:p>
            <a:endParaRPr lang="en-US" smtClean="0"/>
          </a:p>
        </p:txBody>
      </p:sp>
      <p:pic>
        <p:nvPicPr>
          <p:cNvPr id="67588" name="Picture 3" descr="burned homes.bmp"/>
          <p:cNvPicPr>
            <a:picLocks noChangeAspect="1"/>
          </p:cNvPicPr>
          <p:nvPr/>
        </p:nvPicPr>
        <p:blipFill>
          <a:blip r:embed="rId2"/>
          <a:srcRect/>
          <a:stretch>
            <a:fillRect/>
          </a:stretch>
        </p:blipFill>
        <p:spPr bwMode="auto">
          <a:xfrm>
            <a:off x="4114800" y="3886200"/>
            <a:ext cx="3971925" cy="261937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British Destroy towns and homes of the colonists</a:t>
            </a:r>
            <a:endParaRPr lang="en-US" dirty="0"/>
          </a:p>
        </p:txBody>
      </p:sp>
      <p:pic>
        <p:nvPicPr>
          <p:cNvPr id="68611" name="Content Placeholder 3" descr="burned homes2.bmp"/>
          <p:cNvPicPr>
            <a:picLocks noGrp="1" noChangeAspect="1"/>
          </p:cNvPicPr>
          <p:nvPr>
            <p:ph idx="1"/>
          </p:nvPr>
        </p:nvPicPr>
        <p:blipFill>
          <a:blip r:embed="rId2"/>
          <a:srcRect/>
          <a:stretch>
            <a:fillRect/>
          </a:stretch>
        </p:blipFill>
        <p:spPr>
          <a:xfrm>
            <a:off x="609600" y="1905000"/>
            <a:ext cx="3887788" cy="2438400"/>
          </a:xfrm>
        </p:spPr>
      </p:pic>
      <p:pic>
        <p:nvPicPr>
          <p:cNvPr id="68612" name="Picture 4" descr="burned towns.bmp"/>
          <p:cNvPicPr>
            <a:picLocks noChangeAspect="1"/>
          </p:cNvPicPr>
          <p:nvPr/>
        </p:nvPicPr>
        <p:blipFill>
          <a:blip r:embed="rId3"/>
          <a:srcRect/>
          <a:stretch>
            <a:fillRect/>
          </a:stretch>
        </p:blipFill>
        <p:spPr bwMode="auto">
          <a:xfrm>
            <a:off x="4495800" y="3657600"/>
            <a:ext cx="4343400" cy="298608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Economic Hardships</a:t>
            </a:r>
            <a:endParaRPr lang="en-US" dirty="0"/>
          </a:p>
        </p:txBody>
      </p:sp>
      <p:sp>
        <p:nvSpPr>
          <p:cNvPr id="69635" name="Content Placeholder 2"/>
          <p:cNvSpPr>
            <a:spLocks noGrp="1"/>
          </p:cNvSpPr>
          <p:nvPr>
            <p:ph idx="1"/>
          </p:nvPr>
        </p:nvSpPr>
        <p:spPr>
          <a:xfrm>
            <a:off x="228600" y="1219200"/>
            <a:ext cx="8686800" cy="4525963"/>
          </a:xfrm>
        </p:spPr>
        <p:txBody>
          <a:bodyPr/>
          <a:lstStyle/>
          <a:p>
            <a:r>
              <a:rPr lang="en-US" smtClean="0"/>
              <a:t>A major problem the colonists faced was a shortage of goods since the British set up blockades so that trading ships could not get to the American ports.</a:t>
            </a:r>
          </a:p>
          <a:p>
            <a:r>
              <a:rPr lang="en-US" smtClean="0"/>
              <a:t>Since there was a shortage of goods Americans faced </a:t>
            </a:r>
            <a:r>
              <a:rPr lang="en-US" b="1" smtClean="0"/>
              <a:t>inflation</a:t>
            </a:r>
            <a:r>
              <a:rPr lang="en-US" smtClean="0"/>
              <a:t>.  </a:t>
            </a:r>
          </a:p>
          <a:p>
            <a:r>
              <a:rPr lang="en-US" b="1" smtClean="0"/>
              <a:t>Inflation</a:t>
            </a:r>
            <a:r>
              <a:rPr lang="en-US" smtClean="0"/>
              <a:t> is a rise in the price of goods and services during a shortage.</a:t>
            </a:r>
          </a:p>
          <a:p>
            <a:endParaRPr lang="en-US" smtClean="0"/>
          </a:p>
        </p:txBody>
      </p:sp>
      <p:pic>
        <p:nvPicPr>
          <p:cNvPr id="69636" name="Picture 4" descr="C:\Program Files\Microsoft Office\MEDIA\CAGCAT10\j0283209.gif"/>
          <p:cNvPicPr>
            <a:picLocks noChangeAspect="1" noChangeArrowheads="1" noCrop="1"/>
          </p:cNvPicPr>
          <p:nvPr/>
        </p:nvPicPr>
        <p:blipFill>
          <a:blip r:embed="rId2"/>
          <a:srcRect/>
          <a:stretch>
            <a:fillRect/>
          </a:stretch>
        </p:blipFill>
        <p:spPr bwMode="auto">
          <a:xfrm>
            <a:off x="6464300" y="4953000"/>
            <a:ext cx="1946275" cy="1905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3" descr="fench indian war.jpg"/>
          <p:cNvPicPr>
            <a:picLocks noGrp="1" noChangeAspect="1"/>
          </p:cNvPicPr>
          <p:nvPr>
            <p:ph idx="1"/>
          </p:nvPr>
        </p:nvPicPr>
        <p:blipFill>
          <a:blip r:embed="rId2"/>
          <a:srcRect/>
          <a:stretch>
            <a:fillRect/>
          </a:stretch>
        </p:blipFill>
        <p:spPr>
          <a:xfrm>
            <a:off x="0" y="0"/>
            <a:ext cx="9144000" cy="3592513"/>
          </a:xfrm>
        </p:spPr>
      </p:pic>
      <p:pic>
        <p:nvPicPr>
          <p:cNvPr id="15363" name="Picture 5" descr="attack-on-fort-ligoner-french-and-indian-war-randy-steele.jpg"/>
          <p:cNvPicPr>
            <a:picLocks noChangeAspect="1"/>
          </p:cNvPicPr>
          <p:nvPr/>
        </p:nvPicPr>
        <p:blipFill>
          <a:blip r:embed="rId3"/>
          <a:srcRect/>
          <a:stretch>
            <a:fillRect/>
          </a:stretch>
        </p:blipFill>
        <p:spPr bwMode="auto">
          <a:xfrm>
            <a:off x="4000500" y="3581400"/>
            <a:ext cx="5143500" cy="3276600"/>
          </a:xfrm>
          <a:prstGeom prst="rect">
            <a:avLst/>
          </a:prstGeom>
          <a:noFill/>
          <a:ln w="9525">
            <a:noFill/>
            <a:miter lim="800000"/>
            <a:headEnd/>
            <a:tailEnd/>
          </a:ln>
        </p:spPr>
      </p:pic>
      <p:pic>
        <p:nvPicPr>
          <p:cNvPr id="15364" name="Picture 6" descr="fort.jpg"/>
          <p:cNvPicPr>
            <a:picLocks noChangeAspect="1"/>
          </p:cNvPicPr>
          <p:nvPr/>
        </p:nvPicPr>
        <p:blipFill>
          <a:blip r:embed="rId4"/>
          <a:srcRect/>
          <a:stretch>
            <a:fillRect/>
          </a:stretch>
        </p:blipFill>
        <p:spPr bwMode="auto">
          <a:xfrm>
            <a:off x="0" y="3581400"/>
            <a:ext cx="40386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Economic Hardships</a:t>
            </a:r>
            <a:endParaRPr lang="en-US" dirty="0"/>
          </a:p>
        </p:txBody>
      </p:sp>
      <p:sp>
        <p:nvSpPr>
          <p:cNvPr id="70659" name="Content Placeholder 2"/>
          <p:cNvSpPr>
            <a:spLocks noGrp="1"/>
          </p:cNvSpPr>
          <p:nvPr>
            <p:ph idx="1"/>
          </p:nvPr>
        </p:nvSpPr>
        <p:spPr/>
        <p:txBody>
          <a:bodyPr/>
          <a:lstStyle/>
          <a:p>
            <a:r>
              <a:rPr lang="en-US" smtClean="0"/>
              <a:t>Another cause of inflation was the falling value of colonial currency (money) called Continentals. </a:t>
            </a:r>
          </a:p>
          <a:p>
            <a:r>
              <a:rPr lang="en-US" smtClean="0"/>
              <a:t>Congress printed too many Continentals to pay for the war; by doing this the Continentals became less valuable.</a:t>
            </a:r>
          </a:p>
          <a:p>
            <a:r>
              <a:rPr lang="en-US" smtClean="0"/>
              <a:t>Congress had difficulty paying for the war.</a:t>
            </a:r>
          </a:p>
          <a:p>
            <a:endParaRPr lang="en-US"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Continentals</a:t>
            </a:r>
            <a:endParaRPr lang="en-US" dirty="0"/>
          </a:p>
        </p:txBody>
      </p:sp>
      <p:pic>
        <p:nvPicPr>
          <p:cNvPr id="71683" name="Content Placeholder 3" descr="colonial money.bmp"/>
          <p:cNvPicPr>
            <a:picLocks noGrp="1" noChangeAspect="1"/>
          </p:cNvPicPr>
          <p:nvPr>
            <p:ph idx="1"/>
          </p:nvPr>
        </p:nvPicPr>
        <p:blipFill>
          <a:blip r:embed="rId2"/>
          <a:srcRect/>
          <a:stretch>
            <a:fillRect/>
          </a:stretch>
        </p:blipFill>
        <p:spPr>
          <a:xfrm>
            <a:off x="5181600" y="1905000"/>
            <a:ext cx="3581400" cy="4191000"/>
          </a:xfrm>
        </p:spPr>
      </p:pic>
      <p:pic>
        <p:nvPicPr>
          <p:cNvPr id="71684" name="Picture 4" descr="colonial money2.bmp"/>
          <p:cNvPicPr>
            <a:picLocks noChangeAspect="1"/>
          </p:cNvPicPr>
          <p:nvPr/>
        </p:nvPicPr>
        <p:blipFill>
          <a:blip r:embed="rId3"/>
          <a:srcRect/>
          <a:stretch>
            <a:fillRect/>
          </a:stretch>
        </p:blipFill>
        <p:spPr bwMode="auto">
          <a:xfrm>
            <a:off x="228600" y="1752600"/>
            <a:ext cx="3114675" cy="42672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MORE ECONOMIC HARDSHIPS</a:t>
            </a:r>
            <a:endParaRPr lang="en-US" dirty="0"/>
          </a:p>
        </p:txBody>
      </p:sp>
      <p:sp>
        <p:nvSpPr>
          <p:cNvPr id="72707" name="Content Placeholder 2"/>
          <p:cNvSpPr>
            <a:spLocks noGrp="1"/>
          </p:cNvSpPr>
          <p:nvPr>
            <p:ph idx="1"/>
          </p:nvPr>
        </p:nvSpPr>
        <p:spPr/>
        <p:txBody>
          <a:bodyPr/>
          <a:lstStyle/>
          <a:p>
            <a:r>
              <a:rPr lang="en-US" smtClean="0"/>
              <a:t>Due to the shortage of goods, some farmers and shopkeepers began </a:t>
            </a:r>
            <a:r>
              <a:rPr lang="en-US" b="1" smtClean="0"/>
              <a:t>profiteering, </a:t>
            </a:r>
            <a:r>
              <a:rPr lang="en-US" smtClean="0"/>
              <a:t>which was charging extra high prices for goods and crops.</a:t>
            </a:r>
          </a:p>
          <a:p>
            <a:r>
              <a:rPr lang="en-US" smtClean="0"/>
              <a:t>States made laws to limit how much farmers could charge for food, it also made it illegal to collect and hide large amounts of goods.  But these laws were usually broken.</a:t>
            </a:r>
          </a:p>
          <a:p>
            <a:endParaRPr lang="en-US" smtClean="0"/>
          </a:p>
        </p:txBody>
      </p:sp>
      <p:pic>
        <p:nvPicPr>
          <p:cNvPr id="72708" name="Picture 4" descr="C:\Program Files\Microsoft Office\MEDIA\CAGCAT10\j0212661.wmf"/>
          <p:cNvPicPr>
            <a:picLocks noChangeAspect="1" noChangeArrowheads="1"/>
          </p:cNvPicPr>
          <p:nvPr/>
        </p:nvPicPr>
        <p:blipFill>
          <a:blip r:embed="rId2"/>
          <a:srcRect/>
          <a:stretch>
            <a:fillRect/>
          </a:stretch>
        </p:blipFill>
        <p:spPr bwMode="auto">
          <a:xfrm>
            <a:off x="1371600" y="5046663"/>
            <a:ext cx="1782763" cy="1811337"/>
          </a:xfrm>
          <a:prstGeom prst="rect">
            <a:avLst/>
          </a:prstGeom>
          <a:noFill/>
          <a:ln w="9525">
            <a:noFill/>
            <a:miter lim="800000"/>
            <a:headEnd/>
            <a:tailEnd/>
          </a:ln>
        </p:spPr>
      </p:pic>
      <p:pic>
        <p:nvPicPr>
          <p:cNvPr id="72709" name="Picture 5" descr="C:\Program Files\Microsoft Office\MEDIA\CAGCAT10\j0233312.wmf"/>
          <p:cNvPicPr>
            <a:picLocks noChangeAspect="1" noChangeArrowheads="1"/>
          </p:cNvPicPr>
          <p:nvPr/>
        </p:nvPicPr>
        <p:blipFill>
          <a:blip r:embed="rId3"/>
          <a:srcRect/>
          <a:stretch>
            <a:fillRect/>
          </a:stretch>
        </p:blipFill>
        <p:spPr bwMode="auto">
          <a:xfrm>
            <a:off x="6629400" y="4664075"/>
            <a:ext cx="2152650" cy="2193925"/>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Women and the War</a:t>
            </a:r>
            <a:endParaRPr lang="en-US" dirty="0"/>
          </a:p>
        </p:txBody>
      </p:sp>
      <p:sp>
        <p:nvSpPr>
          <p:cNvPr id="73731" name="Content Placeholder 2"/>
          <p:cNvSpPr>
            <a:spLocks noGrp="1"/>
          </p:cNvSpPr>
          <p:nvPr>
            <p:ph idx="1"/>
          </p:nvPr>
        </p:nvSpPr>
        <p:spPr>
          <a:xfrm>
            <a:off x="304800" y="1143000"/>
            <a:ext cx="8686800" cy="4525963"/>
          </a:xfrm>
        </p:spPr>
        <p:txBody>
          <a:bodyPr/>
          <a:lstStyle/>
          <a:p>
            <a:r>
              <a:rPr lang="en-US" smtClean="0"/>
              <a:t>Since men left to fight in the war, women took on new roles.</a:t>
            </a:r>
          </a:p>
          <a:p>
            <a:r>
              <a:rPr lang="en-US" smtClean="0"/>
              <a:t>Women ran farms, businesses, raised money for the war, and collected clothing for the soldiers.</a:t>
            </a:r>
          </a:p>
          <a:p>
            <a:r>
              <a:rPr lang="en-US" smtClean="0"/>
              <a:t>Women cooked and washed clothes in army camps. Some women brought water to soldiers during battles.</a:t>
            </a:r>
          </a:p>
          <a:p>
            <a:endParaRPr lang="en-US" smtClean="0"/>
          </a:p>
        </p:txBody>
      </p:sp>
      <p:pic>
        <p:nvPicPr>
          <p:cNvPr id="73732" name="Picture 4" descr="C:\Program Files\Microsoft Office\MEDIA\CAGCAT10\j0297185.wmf"/>
          <p:cNvPicPr>
            <a:picLocks noChangeAspect="1" noChangeArrowheads="1"/>
          </p:cNvPicPr>
          <p:nvPr/>
        </p:nvPicPr>
        <p:blipFill>
          <a:blip r:embed="rId2"/>
          <a:srcRect/>
          <a:stretch>
            <a:fillRect/>
          </a:stretch>
        </p:blipFill>
        <p:spPr bwMode="auto">
          <a:xfrm>
            <a:off x="6858000" y="5181600"/>
            <a:ext cx="1809750" cy="1441450"/>
          </a:xfrm>
          <a:prstGeom prst="rect">
            <a:avLst/>
          </a:prstGeom>
          <a:noFill/>
          <a:ln w="9525">
            <a:noFill/>
            <a:miter lim="800000"/>
            <a:headEnd/>
            <a:tailEnd/>
          </a:ln>
        </p:spPr>
      </p:pic>
      <p:pic>
        <p:nvPicPr>
          <p:cNvPr id="73733" name="Picture 4" descr="colonial clothes.jpg"/>
          <p:cNvPicPr>
            <a:picLocks noChangeAspect="1"/>
          </p:cNvPicPr>
          <p:nvPr/>
        </p:nvPicPr>
        <p:blipFill>
          <a:blip r:embed="rId3"/>
          <a:srcRect/>
          <a:stretch>
            <a:fillRect/>
          </a:stretch>
        </p:blipFill>
        <p:spPr bwMode="auto">
          <a:xfrm>
            <a:off x="5029200" y="5056188"/>
            <a:ext cx="1066800" cy="1801812"/>
          </a:xfrm>
          <a:prstGeom prst="rect">
            <a:avLst/>
          </a:prstGeom>
          <a:noFill/>
          <a:ln w="9525">
            <a:noFill/>
            <a:miter lim="800000"/>
            <a:headEnd/>
            <a:tailEnd/>
          </a:ln>
        </p:spPr>
      </p:pic>
      <p:pic>
        <p:nvPicPr>
          <p:cNvPr id="73734" name="Picture 5" descr="colonial clothes2.bmp"/>
          <p:cNvPicPr>
            <a:picLocks noChangeAspect="1"/>
          </p:cNvPicPr>
          <p:nvPr/>
        </p:nvPicPr>
        <p:blipFill>
          <a:blip r:embed="rId4"/>
          <a:srcRect/>
          <a:stretch>
            <a:fillRect/>
          </a:stretch>
        </p:blipFill>
        <p:spPr bwMode="auto">
          <a:xfrm>
            <a:off x="3505200" y="4746625"/>
            <a:ext cx="942975" cy="2111375"/>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Women in History</a:t>
            </a:r>
            <a:endParaRPr lang="en-US" dirty="0"/>
          </a:p>
        </p:txBody>
      </p:sp>
      <p:sp>
        <p:nvSpPr>
          <p:cNvPr id="74755" name="Content Placeholder 2"/>
          <p:cNvSpPr>
            <a:spLocks noGrp="1"/>
          </p:cNvSpPr>
          <p:nvPr>
            <p:ph idx="1"/>
          </p:nvPr>
        </p:nvSpPr>
        <p:spPr/>
        <p:txBody>
          <a:bodyPr/>
          <a:lstStyle/>
          <a:p>
            <a:r>
              <a:rPr lang="en-US" b="1" smtClean="0"/>
              <a:t>Nancy Hart</a:t>
            </a:r>
            <a:r>
              <a:rPr lang="en-US" smtClean="0"/>
              <a:t> – Patriot who killed two British soldiers who came to her north Georgia home</a:t>
            </a:r>
          </a:p>
          <a:p>
            <a:r>
              <a:rPr lang="en-US" b="1" smtClean="0"/>
              <a:t>Molly Pitcher</a:t>
            </a:r>
            <a:r>
              <a:rPr lang="en-US" smtClean="0"/>
              <a:t> – American patriot who carried pitchers of water to the soldiers and took her husband’s place firing the cannon after he was wounded</a:t>
            </a:r>
          </a:p>
          <a:p>
            <a:r>
              <a:rPr lang="en-US" b="1" smtClean="0"/>
              <a:t>Deborah Sampson-</a:t>
            </a:r>
            <a:r>
              <a:rPr lang="en-US" smtClean="0"/>
              <a:t> Pretended to be a man so that she could fight during the war.</a:t>
            </a:r>
          </a:p>
          <a:p>
            <a:endParaRPr lang="en-US"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pPr>
              <a:defRPr/>
            </a:pPr>
            <a:r>
              <a:rPr lang="en-US" dirty="0" smtClean="0"/>
              <a:t>Nancy Hart		 		  Molly Pitcher </a:t>
            </a:r>
            <a:br>
              <a:rPr lang="en-US" dirty="0" smtClean="0"/>
            </a:br>
            <a:r>
              <a:rPr lang="en-US" dirty="0" smtClean="0"/>
              <a:t>		     Deborah Sampson	</a:t>
            </a:r>
            <a:endParaRPr lang="en-US" dirty="0"/>
          </a:p>
        </p:txBody>
      </p:sp>
      <p:pic>
        <p:nvPicPr>
          <p:cNvPr id="75779" name="Content Placeholder 3" descr="nancy hart.bmp"/>
          <p:cNvPicPr>
            <a:picLocks noGrp="1" noChangeAspect="1"/>
          </p:cNvPicPr>
          <p:nvPr>
            <p:ph idx="1"/>
          </p:nvPr>
        </p:nvPicPr>
        <p:blipFill>
          <a:blip r:embed="rId2"/>
          <a:srcRect/>
          <a:stretch>
            <a:fillRect/>
          </a:stretch>
        </p:blipFill>
        <p:spPr>
          <a:xfrm>
            <a:off x="304800" y="1219200"/>
            <a:ext cx="2857500" cy="2895600"/>
          </a:xfrm>
        </p:spPr>
      </p:pic>
      <p:pic>
        <p:nvPicPr>
          <p:cNvPr id="75780" name="Picture 4" descr="molly pitcher.bmp"/>
          <p:cNvPicPr>
            <a:picLocks noChangeAspect="1"/>
          </p:cNvPicPr>
          <p:nvPr/>
        </p:nvPicPr>
        <p:blipFill>
          <a:blip r:embed="rId3"/>
          <a:srcRect/>
          <a:stretch>
            <a:fillRect/>
          </a:stretch>
        </p:blipFill>
        <p:spPr bwMode="auto">
          <a:xfrm>
            <a:off x="6781800" y="1295400"/>
            <a:ext cx="2190750" cy="2743200"/>
          </a:xfrm>
          <a:prstGeom prst="rect">
            <a:avLst/>
          </a:prstGeom>
          <a:noFill/>
          <a:ln w="9525">
            <a:noFill/>
            <a:miter lim="800000"/>
            <a:headEnd/>
            <a:tailEnd/>
          </a:ln>
        </p:spPr>
      </p:pic>
      <p:pic>
        <p:nvPicPr>
          <p:cNvPr id="75781" name="Picture 5" descr="deborah Sampson.bmp"/>
          <p:cNvPicPr>
            <a:picLocks noChangeAspect="1"/>
          </p:cNvPicPr>
          <p:nvPr/>
        </p:nvPicPr>
        <p:blipFill>
          <a:blip r:embed="rId4"/>
          <a:srcRect/>
          <a:stretch>
            <a:fillRect/>
          </a:stretch>
        </p:blipFill>
        <p:spPr bwMode="auto">
          <a:xfrm>
            <a:off x="3276600" y="2286000"/>
            <a:ext cx="3476625" cy="45720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Women Heroes</a:t>
            </a:r>
            <a:endParaRPr lang="en-US" dirty="0"/>
          </a:p>
        </p:txBody>
      </p:sp>
      <p:sp>
        <p:nvSpPr>
          <p:cNvPr id="76803" name="Content Placeholder 2"/>
          <p:cNvSpPr>
            <a:spLocks noGrp="1"/>
          </p:cNvSpPr>
          <p:nvPr>
            <p:ph idx="1"/>
          </p:nvPr>
        </p:nvSpPr>
        <p:spPr/>
        <p:txBody>
          <a:bodyPr/>
          <a:lstStyle/>
          <a:p>
            <a:r>
              <a:rPr lang="en-US" b="1" smtClean="0"/>
              <a:t>Margaret Corbin- </a:t>
            </a:r>
            <a:r>
              <a:rPr lang="en-US" smtClean="0"/>
              <a:t>was wounded after taking her husband’s place in battle.  She became the first women</a:t>
            </a:r>
            <a:r>
              <a:rPr lang="en-US" b="1" smtClean="0"/>
              <a:t> veteran </a:t>
            </a:r>
            <a:r>
              <a:rPr lang="en-US" smtClean="0"/>
              <a:t>to become recognized in Congress.</a:t>
            </a:r>
          </a:p>
          <a:p>
            <a:r>
              <a:rPr lang="en-US" smtClean="0"/>
              <a:t>A </a:t>
            </a:r>
            <a:r>
              <a:rPr lang="en-US" b="1" smtClean="0"/>
              <a:t>veteran</a:t>
            </a:r>
            <a:r>
              <a:rPr lang="en-US" smtClean="0"/>
              <a:t> is person who served in the military.</a:t>
            </a:r>
          </a:p>
          <a:p>
            <a:r>
              <a:rPr lang="en-US" smtClean="0"/>
              <a:t>There were many other women who helped in someway or another during the revolutionary war: </a:t>
            </a:r>
            <a:r>
              <a:rPr lang="en-US" b="1" smtClean="0"/>
              <a:t>Martha Washington, Abigail Adams, Mercy Otis Warren</a:t>
            </a:r>
            <a:r>
              <a:rPr lang="en-US" smtClean="0"/>
              <a:t> and many more.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Margret Corbin		      Abigail Adams</a:t>
            </a:r>
            <a:endParaRPr lang="en-US" dirty="0"/>
          </a:p>
        </p:txBody>
      </p:sp>
      <p:pic>
        <p:nvPicPr>
          <p:cNvPr id="77827" name="Content Placeholder 3" descr="margaret Corbin.bmp"/>
          <p:cNvPicPr>
            <a:picLocks noGrp="1" noChangeAspect="1"/>
          </p:cNvPicPr>
          <p:nvPr>
            <p:ph idx="1"/>
          </p:nvPr>
        </p:nvPicPr>
        <p:blipFill>
          <a:blip r:embed="rId2"/>
          <a:srcRect/>
          <a:stretch>
            <a:fillRect/>
          </a:stretch>
        </p:blipFill>
        <p:spPr>
          <a:xfrm>
            <a:off x="381000" y="1066800"/>
            <a:ext cx="3886200" cy="2438400"/>
          </a:xfrm>
        </p:spPr>
      </p:pic>
      <p:pic>
        <p:nvPicPr>
          <p:cNvPr id="77828" name="Picture 4" descr="martha washington.bmp"/>
          <p:cNvPicPr>
            <a:picLocks noChangeAspect="1"/>
          </p:cNvPicPr>
          <p:nvPr/>
        </p:nvPicPr>
        <p:blipFill>
          <a:blip r:embed="rId3"/>
          <a:srcRect/>
          <a:stretch>
            <a:fillRect/>
          </a:stretch>
        </p:blipFill>
        <p:spPr bwMode="auto">
          <a:xfrm>
            <a:off x="2971800" y="3505200"/>
            <a:ext cx="3067050" cy="3067050"/>
          </a:xfrm>
          <a:prstGeom prst="rect">
            <a:avLst/>
          </a:prstGeom>
          <a:noFill/>
          <a:ln w="9525">
            <a:noFill/>
            <a:miter lim="800000"/>
            <a:headEnd/>
            <a:tailEnd/>
          </a:ln>
        </p:spPr>
      </p:pic>
      <p:pic>
        <p:nvPicPr>
          <p:cNvPr id="77829" name="Picture 5" descr="abigail adams.bmp"/>
          <p:cNvPicPr>
            <a:picLocks noChangeAspect="1"/>
          </p:cNvPicPr>
          <p:nvPr/>
        </p:nvPicPr>
        <p:blipFill>
          <a:blip r:embed="rId4"/>
          <a:srcRect/>
          <a:stretch>
            <a:fillRect/>
          </a:stretch>
        </p:blipFill>
        <p:spPr bwMode="auto">
          <a:xfrm>
            <a:off x="6096000" y="1066800"/>
            <a:ext cx="2809875" cy="3562350"/>
          </a:xfrm>
          <a:prstGeom prst="rect">
            <a:avLst/>
          </a:prstGeom>
          <a:noFill/>
          <a:ln w="9525">
            <a:noFill/>
            <a:miter lim="800000"/>
            <a:headEnd/>
            <a:tailEnd/>
          </a:ln>
        </p:spPr>
      </p:pic>
      <p:pic>
        <p:nvPicPr>
          <p:cNvPr id="77830" name="Picture 6" descr="mercy otis warren.bmp"/>
          <p:cNvPicPr>
            <a:picLocks noChangeAspect="1"/>
          </p:cNvPicPr>
          <p:nvPr/>
        </p:nvPicPr>
        <p:blipFill>
          <a:blip r:embed="rId5"/>
          <a:srcRect/>
          <a:stretch>
            <a:fillRect/>
          </a:stretch>
        </p:blipFill>
        <p:spPr bwMode="auto">
          <a:xfrm>
            <a:off x="152400" y="3581400"/>
            <a:ext cx="2362200" cy="290512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African Americans, free and Enslaved</a:t>
            </a:r>
            <a:endParaRPr lang="en-US" dirty="0"/>
          </a:p>
        </p:txBody>
      </p:sp>
      <p:sp>
        <p:nvSpPr>
          <p:cNvPr id="78851" name="Content Placeholder 2"/>
          <p:cNvSpPr>
            <a:spLocks noGrp="1"/>
          </p:cNvSpPr>
          <p:nvPr>
            <p:ph idx="1"/>
          </p:nvPr>
        </p:nvSpPr>
        <p:spPr>
          <a:xfrm>
            <a:off x="228600" y="1295400"/>
            <a:ext cx="8686800" cy="4525963"/>
          </a:xfrm>
        </p:spPr>
        <p:txBody>
          <a:bodyPr/>
          <a:lstStyle/>
          <a:p>
            <a:r>
              <a:rPr lang="en-US" smtClean="0"/>
              <a:t>When the war began 1 out of every 5 colonist were from African descent.</a:t>
            </a:r>
          </a:p>
          <a:p>
            <a:r>
              <a:rPr lang="en-US" smtClean="0"/>
              <a:t>Many free African Americans had set up communities in northern cities like Philadelphia.  But most of the African Americans lived in the south enslaved.</a:t>
            </a:r>
          </a:p>
          <a:p>
            <a:r>
              <a:rPr lang="en-US" smtClean="0"/>
              <a:t>About 5,000 enslaved African Americans fought for the Continental army during the war.  Many of them were promised their freedom as a reward for their services during the war.</a:t>
            </a:r>
          </a:p>
          <a:p>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t>James Armistead</a:t>
            </a:r>
            <a:endParaRPr lang="en-US" dirty="0"/>
          </a:p>
        </p:txBody>
      </p:sp>
      <p:sp>
        <p:nvSpPr>
          <p:cNvPr id="79875" name="Content Placeholder 2"/>
          <p:cNvSpPr>
            <a:spLocks noGrp="1"/>
          </p:cNvSpPr>
          <p:nvPr>
            <p:ph sz="half" idx="1"/>
          </p:nvPr>
        </p:nvSpPr>
        <p:spPr/>
        <p:txBody>
          <a:bodyPr/>
          <a:lstStyle/>
          <a:p>
            <a:r>
              <a:rPr lang="en-US" b="1" smtClean="0"/>
              <a:t>James Armistead</a:t>
            </a:r>
            <a:r>
              <a:rPr lang="en-US" smtClean="0"/>
              <a:t> was an enslaved person from Virginia; he became a spy for George Washington.  The information he gathers helped the Americans win the battle at Yorktown, Virginia. When the war ended James Armistead was given his freedom.</a:t>
            </a:r>
          </a:p>
          <a:p>
            <a:endParaRPr lang="en-US" smtClean="0"/>
          </a:p>
        </p:txBody>
      </p:sp>
      <p:pic>
        <p:nvPicPr>
          <p:cNvPr id="79876" name="Content Placeholder 4" descr="james armistead.jpg"/>
          <p:cNvPicPr>
            <a:picLocks noGrp="1" noChangeAspect="1"/>
          </p:cNvPicPr>
          <p:nvPr>
            <p:ph sz="half" idx="2"/>
          </p:nvPr>
        </p:nvPicPr>
        <p:blipFill>
          <a:blip r:embed="rId2"/>
          <a:srcRect/>
          <a:stretch>
            <a:fillRect/>
          </a:stretch>
        </p:blipFill>
        <p:spPr>
          <a:xfrm>
            <a:off x="4876800" y="1720850"/>
            <a:ext cx="3857625" cy="44513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Fighting for Control</a:t>
            </a:r>
            <a:endParaRPr lang="en-US" dirty="0"/>
          </a:p>
        </p:txBody>
      </p:sp>
      <p:sp>
        <p:nvSpPr>
          <p:cNvPr id="16387" name="Content Placeholder 2"/>
          <p:cNvSpPr>
            <a:spLocks noGrp="1"/>
          </p:cNvSpPr>
          <p:nvPr>
            <p:ph idx="1"/>
          </p:nvPr>
        </p:nvSpPr>
        <p:spPr/>
        <p:txBody>
          <a:bodyPr/>
          <a:lstStyle/>
          <a:p>
            <a:pPr eaLnBrk="1" hangingPunct="1"/>
            <a:r>
              <a:rPr lang="en-US" smtClean="0"/>
              <a:t>1754: Colonial leaders met in Albany, New York.  7 colonies sent delegates, or representatives including Benjamin Franklin.</a:t>
            </a:r>
          </a:p>
          <a:p>
            <a:pPr eaLnBrk="1" hangingPunct="1"/>
            <a:r>
              <a:rPr lang="en-US" smtClean="0"/>
              <a:t>July, 1754: Virginians built Fort Necessity and had their first battle with the French and Indians.  The French and Indian won that battle.</a:t>
            </a:r>
          </a:p>
          <a:p>
            <a:pPr eaLnBrk="1" hangingPunct="1"/>
            <a:endParaRPr lang="en-US"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African Americans, free and Enslaved</a:t>
            </a:r>
            <a:endParaRPr lang="en-US" dirty="0"/>
          </a:p>
        </p:txBody>
      </p:sp>
      <p:sp>
        <p:nvSpPr>
          <p:cNvPr id="80899" name="Content Placeholder 2"/>
          <p:cNvSpPr>
            <a:spLocks noGrp="1"/>
          </p:cNvSpPr>
          <p:nvPr>
            <p:ph idx="1"/>
          </p:nvPr>
        </p:nvSpPr>
        <p:spPr/>
        <p:txBody>
          <a:bodyPr/>
          <a:lstStyle/>
          <a:p>
            <a:r>
              <a:rPr lang="en-US" smtClean="0"/>
              <a:t>The British governor of Virginia also promised enslaved people their freedom if the fought for the British.  300 African American soldiers fought for him.</a:t>
            </a:r>
          </a:p>
          <a:p>
            <a:r>
              <a:rPr lang="en-US" smtClean="0"/>
              <a:t>Free African Americans also had to choose whether to fight for the British or the colonists.</a:t>
            </a:r>
          </a:p>
          <a:p>
            <a:endParaRPr lang="en-US" smtClean="0"/>
          </a:p>
        </p:txBody>
      </p:sp>
      <p:pic>
        <p:nvPicPr>
          <p:cNvPr id="80900" name="Picture 3" descr="AA soldiers.jpg"/>
          <p:cNvPicPr>
            <a:picLocks noChangeAspect="1"/>
          </p:cNvPicPr>
          <p:nvPr/>
        </p:nvPicPr>
        <p:blipFill>
          <a:blip r:embed="rId2"/>
          <a:srcRect/>
          <a:stretch>
            <a:fillRect/>
          </a:stretch>
        </p:blipFill>
        <p:spPr bwMode="auto">
          <a:xfrm>
            <a:off x="2971800" y="4572000"/>
            <a:ext cx="1841500" cy="228600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Native Americans in the revolution</a:t>
            </a:r>
            <a:endParaRPr lang="en-US" dirty="0"/>
          </a:p>
        </p:txBody>
      </p:sp>
      <p:sp>
        <p:nvSpPr>
          <p:cNvPr id="81923" name="Content Placeholder 2"/>
          <p:cNvSpPr>
            <a:spLocks noGrp="1"/>
          </p:cNvSpPr>
          <p:nvPr>
            <p:ph idx="1"/>
          </p:nvPr>
        </p:nvSpPr>
        <p:spPr/>
        <p:txBody>
          <a:bodyPr/>
          <a:lstStyle/>
          <a:p>
            <a:r>
              <a:rPr lang="en-US" smtClean="0"/>
              <a:t>Many Native Americans chose to stay neutral at the beginning of the war.  Many white settlers west of the Appalachian Mountains also chose to stay neutral.</a:t>
            </a:r>
          </a:p>
          <a:p>
            <a:r>
              <a:rPr lang="en-US" smtClean="0"/>
              <a:t>By 1777, many Native Americans were soon divided and also had to choose sides.  </a:t>
            </a:r>
          </a:p>
          <a:p>
            <a:r>
              <a:rPr lang="en-US" smtClean="0"/>
              <a:t>Many of the white settlers eventually chose to fight with the Patriots and drive the British off their lands.</a:t>
            </a:r>
          </a:p>
          <a:p>
            <a:pPr>
              <a:buFont typeface="Wingdings 2" pitchFamily="18" charset="2"/>
              <a:buNone/>
            </a:pPr>
            <a:endParaRPr lang="en-US"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pPr algn="ctr">
              <a:defRPr/>
            </a:pPr>
            <a:r>
              <a:rPr lang="en-US" dirty="0" smtClean="0"/>
              <a:t>Native Americans in the American Revolution</a:t>
            </a:r>
            <a:endParaRPr lang="en-US" dirty="0"/>
          </a:p>
        </p:txBody>
      </p:sp>
      <p:pic>
        <p:nvPicPr>
          <p:cNvPr id="82947" name="Content Placeholder 3" descr="native Americans in rev war.bmp"/>
          <p:cNvPicPr>
            <a:picLocks noGrp="1" noChangeAspect="1"/>
          </p:cNvPicPr>
          <p:nvPr>
            <p:ph idx="1"/>
          </p:nvPr>
        </p:nvPicPr>
        <p:blipFill>
          <a:blip r:embed="rId2"/>
          <a:srcRect/>
          <a:stretch>
            <a:fillRect/>
          </a:stretch>
        </p:blipFill>
        <p:spPr>
          <a:xfrm>
            <a:off x="1447800" y="1403350"/>
            <a:ext cx="6400800" cy="4827588"/>
          </a:xfr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Important People</a:t>
            </a:r>
            <a:endParaRPr lang="en-US" dirty="0"/>
          </a:p>
        </p:txBody>
      </p:sp>
      <p:sp>
        <p:nvSpPr>
          <p:cNvPr id="83971" name="Content Placeholder 2"/>
          <p:cNvSpPr>
            <a:spLocks noGrp="1"/>
          </p:cNvSpPr>
          <p:nvPr>
            <p:ph idx="1"/>
          </p:nvPr>
        </p:nvSpPr>
        <p:spPr>
          <a:xfrm>
            <a:off x="304800" y="1143000"/>
            <a:ext cx="8686800" cy="4525963"/>
          </a:xfrm>
        </p:spPr>
        <p:txBody>
          <a:bodyPr/>
          <a:lstStyle/>
          <a:p>
            <a:r>
              <a:rPr lang="en-US" sz="2500" b="1" smtClean="0"/>
              <a:t>Molly Pitcher</a:t>
            </a:r>
            <a:r>
              <a:rPr lang="en-US" sz="2500" smtClean="0"/>
              <a:t> – American patriot who carried pitchers of water to the soldiers and took her husband’s place firing the cannon after he was wounded</a:t>
            </a:r>
          </a:p>
          <a:p>
            <a:r>
              <a:rPr lang="en-US" sz="2500" b="1" smtClean="0"/>
              <a:t>Paul Revere </a:t>
            </a:r>
            <a:r>
              <a:rPr lang="en-US" sz="2500" smtClean="0"/>
              <a:t>– made his famous “midnight ride” from Boston to Lexington in 1775, warning people along the way that the British were coming</a:t>
            </a:r>
          </a:p>
          <a:p>
            <a:r>
              <a:rPr lang="en-US" sz="2500" b="1" smtClean="0"/>
              <a:t>George Washington</a:t>
            </a:r>
            <a:r>
              <a:rPr lang="en-US" sz="2500" smtClean="0"/>
              <a:t> – leading general of the Continental army, 1</a:t>
            </a:r>
            <a:r>
              <a:rPr lang="en-US" sz="2500" baseline="30000" smtClean="0"/>
              <a:t>st</a:t>
            </a:r>
            <a:r>
              <a:rPr lang="en-US" sz="2500" smtClean="0"/>
              <a:t> president of the  United States </a:t>
            </a:r>
          </a:p>
          <a:p>
            <a:r>
              <a:rPr lang="en-US" sz="2800" b="1" smtClean="0"/>
              <a:t>Lafayette </a:t>
            </a:r>
            <a:r>
              <a:rPr lang="en-US" sz="2800" smtClean="0"/>
              <a:t>– French soldier and leading general for George Washington</a:t>
            </a:r>
          </a:p>
          <a:p>
            <a:endParaRPr lang="en-US" sz="2500" smtClean="0"/>
          </a:p>
          <a:p>
            <a:endParaRPr lang="en-US" smtClean="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Comparing the British and Colonial Armies</a:t>
            </a:r>
            <a:endParaRPr lang="en-US" dirty="0"/>
          </a:p>
        </p:txBody>
      </p:sp>
      <p:sp>
        <p:nvSpPr>
          <p:cNvPr id="84995" name="Content Placeholder 3"/>
          <p:cNvSpPr>
            <a:spLocks noGrp="1"/>
          </p:cNvSpPr>
          <p:nvPr>
            <p:ph sz="half" idx="1"/>
          </p:nvPr>
        </p:nvSpPr>
        <p:spPr>
          <a:xfrm>
            <a:off x="228600" y="1219200"/>
            <a:ext cx="4191000" cy="4724400"/>
          </a:xfrm>
        </p:spPr>
        <p:txBody>
          <a:bodyPr/>
          <a:lstStyle/>
          <a:p>
            <a:pPr algn="ctr">
              <a:buFont typeface="Wingdings 2" pitchFamily="18" charset="2"/>
              <a:buNone/>
            </a:pPr>
            <a:r>
              <a:rPr lang="en-US" sz="2200" b="1" u="sng" smtClean="0"/>
              <a:t>Colonial Army</a:t>
            </a:r>
          </a:p>
          <a:p>
            <a:r>
              <a:rPr lang="en-US" sz="2200" smtClean="0"/>
              <a:t>Had no uniforms, only everyday clothes.</a:t>
            </a:r>
          </a:p>
          <a:p>
            <a:r>
              <a:rPr lang="en-US" sz="2200" smtClean="0"/>
              <a:t>Many had no guns just axes and spears.</a:t>
            </a:r>
          </a:p>
          <a:p>
            <a:r>
              <a:rPr lang="en-US" sz="2200" smtClean="0"/>
              <a:t>Most had no military training.</a:t>
            </a:r>
          </a:p>
          <a:p>
            <a:r>
              <a:rPr lang="en-US" sz="2200" smtClean="0"/>
              <a:t>Had about 15,000 soldiers</a:t>
            </a:r>
          </a:p>
          <a:p>
            <a:r>
              <a:rPr lang="en-US" sz="2200" smtClean="0"/>
              <a:t>Washington told congress he needed 100,000 barrels of flour, 20 million pounds of meat a year to keep his army fed.</a:t>
            </a:r>
          </a:p>
          <a:p>
            <a:r>
              <a:rPr lang="en-US" sz="2200" smtClean="0"/>
              <a:t>Congress could not raise enough money for everything the army needed</a:t>
            </a:r>
            <a:endParaRPr lang="en-US" smtClean="0"/>
          </a:p>
          <a:p>
            <a:pPr algn="ctr">
              <a:buFont typeface="Wingdings 2" pitchFamily="18" charset="2"/>
              <a:buNone/>
            </a:pPr>
            <a:endParaRPr lang="en-US" smtClean="0"/>
          </a:p>
        </p:txBody>
      </p:sp>
      <p:sp>
        <p:nvSpPr>
          <p:cNvPr id="84996" name="Content Placeholder 4"/>
          <p:cNvSpPr>
            <a:spLocks noGrp="1"/>
          </p:cNvSpPr>
          <p:nvPr>
            <p:ph sz="half" idx="2"/>
          </p:nvPr>
        </p:nvSpPr>
        <p:spPr>
          <a:xfrm>
            <a:off x="4572000" y="1295400"/>
            <a:ext cx="4343400" cy="4724400"/>
          </a:xfrm>
        </p:spPr>
        <p:txBody>
          <a:bodyPr/>
          <a:lstStyle/>
          <a:p>
            <a:pPr algn="ctr">
              <a:buFont typeface="Wingdings 2" pitchFamily="18" charset="2"/>
              <a:buNone/>
            </a:pPr>
            <a:r>
              <a:rPr lang="en-US" sz="2200" b="1" u="sng" smtClean="0"/>
              <a:t>British Army</a:t>
            </a:r>
          </a:p>
          <a:p>
            <a:r>
              <a:rPr lang="en-US" sz="2200" smtClean="0"/>
              <a:t>One of the most powerful armies during this time.</a:t>
            </a:r>
          </a:p>
          <a:p>
            <a:r>
              <a:rPr lang="en-US" sz="2200" smtClean="0"/>
              <a:t>Had experienced soldiers, about 50,000 were in the colonies</a:t>
            </a:r>
          </a:p>
          <a:p>
            <a:r>
              <a:rPr lang="en-US" sz="2200" smtClean="0"/>
              <a:t>British army used </a:t>
            </a:r>
            <a:r>
              <a:rPr lang="en-US" sz="2200" b="1" smtClean="0"/>
              <a:t>mercenaries</a:t>
            </a:r>
            <a:r>
              <a:rPr lang="en-US" sz="2200" smtClean="0"/>
              <a:t> which are hired soldiers; many came from a German region.  They were called</a:t>
            </a:r>
            <a:r>
              <a:rPr lang="en-US" sz="2200" b="1" smtClean="0"/>
              <a:t> Hessians.</a:t>
            </a:r>
            <a:endParaRPr lang="en-US" sz="2200" smtClean="0"/>
          </a:p>
          <a:p>
            <a:r>
              <a:rPr lang="en-US" sz="2200" smtClean="0"/>
              <a:t>British soldiers had to wait for a long time to get supplies and replacement soldiers since they were 3,000 miles away from home.</a:t>
            </a:r>
          </a:p>
          <a:p>
            <a:pPr algn="ctr">
              <a:buFont typeface="Wingdings 2" pitchFamily="18" charset="2"/>
              <a:buNone/>
            </a:pPr>
            <a:endParaRPr lang="en-US"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Continental			British</a:t>
            </a:r>
            <a:endParaRPr lang="en-US" dirty="0"/>
          </a:p>
        </p:txBody>
      </p:sp>
      <p:pic>
        <p:nvPicPr>
          <p:cNvPr id="86019" name="Content Placeholder 4" descr="Patriot sold.bmp"/>
          <p:cNvPicPr>
            <a:picLocks noGrp="1" noChangeAspect="1"/>
          </p:cNvPicPr>
          <p:nvPr>
            <p:ph sz="half" idx="1"/>
          </p:nvPr>
        </p:nvPicPr>
        <p:blipFill>
          <a:blip r:embed="rId2"/>
          <a:srcRect/>
          <a:stretch>
            <a:fillRect/>
          </a:stretch>
        </p:blipFill>
        <p:spPr>
          <a:xfrm>
            <a:off x="609600" y="1279525"/>
            <a:ext cx="3062288" cy="4587875"/>
          </a:xfrm>
        </p:spPr>
      </p:pic>
      <p:pic>
        <p:nvPicPr>
          <p:cNvPr id="86020" name="Content Placeholder 5" descr="british soldier.bmp"/>
          <p:cNvPicPr>
            <a:picLocks noGrp="1" noChangeAspect="1"/>
          </p:cNvPicPr>
          <p:nvPr>
            <p:ph sz="half" idx="2"/>
          </p:nvPr>
        </p:nvPicPr>
        <p:blipFill>
          <a:blip r:embed="rId3"/>
          <a:srcRect/>
          <a:stretch>
            <a:fillRect/>
          </a:stretch>
        </p:blipFill>
        <p:spPr>
          <a:xfrm>
            <a:off x="4876800" y="1412875"/>
            <a:ext cx="3581400" cy="469900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US" dirty="0" smtClean="0"/>
              <a:t>British Fighting Style</a:t>
            </a:r>
            <a:endParaRPr lang="en-US" dirty="0"/>
          </a:p>
        </p:txBody>
      </p:sp>
      <p:pic>
        <p:nvPicPr>
          <p:cNvPr id="87043" name="Content Placeholder 6" descr="British fighting style.jpg"/>
          <p:cNvPicPr>
            <a:picLocks noGrp="1" noChangeAspect="1"/>
          </p:cNvPicPr>
          <p:nvPr>
            <p:ph idx="1"/>
          </p:nvPr>
        </p:nvPicPr>
        <p:blipFill>
          <a:blip r:embed="rId2"/>
          <a:srcRect/>
          <a:stretch>
            <a:fillRect/>
          </a:stretch>
        </p:blipFill>
        <p:spPr>
          <a:xfrm>
            <a:off x="627063" y="1554163"/>
            <a:ext cx="8042275" cy="4525962"/>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Battle of Long Island</a:t>
            </a:r>
            <a:endParaRPr lang="en-US" dirty="0"/>
          </a:p>
        </p:txBody>
      </p:sp>
      <p:sp>
        <p:nvSpPr>
          <p:cNvPr id="88067" name="Content Placeholder 2"/>
          <p:cNvSpPr>
            <a:spLocks noGrp="1"/>
          </p:cNvSpPr>
          <p:nvPr>
            <p:ph idx="1"/>
          </p:nvPr>
        </p:nvSpPr>
        <p:spPr/>
        <p:txBody>
          <a:bodyPr/>
          <a:lstStyle/>
          <a:p>
            <a:r>
              <a:rPr lang="en-US" smtClean="0"/>
              <a:t>In the spring 1776 Washington and his army were camped on Long Island New York when the British attacked.  The Americans suffered great losses at the Battle of Long Island.</a:t>
            </a:r>
          </a:p>
          <a:p>
            <a:pPr>
              <a:buFont typeface="Wingdings 2" pitchFamily="18" charset="2"/>
              <a:buNone/>
            </a:pPr>
            <a:endParaRPr lang="en-US" smtClean="0"/>
          </a:p>
        </p:txBody>
      </p:sp>
      <p:pic>
        <p:nvPicPr>
          <p:cNvPr id="88068" name="Picture 3" descr="battle of long island.bmp"/>
          <p:cNvPicPr>
            <a:picLocks noChangeAspect="1"/>
          </p:cNvPicPr>
          <p:nvPr/>
        </p:nvPicPr>
        <p:blipFill>
          <a:blip r:embed="rId2"/>
          <a:srcRect/>
          <a:stretch>
            <a:fillRect/>
          </a:stretch>
        </p:blipFill>
        <p:spPr bwMode="auto">
          <a:xfrm>
            <a:off x="0" y="3505200"/>
            <a:ext cx="4460875" cy="3352800"/>
          </a:xfrm>
          <a:prstGeom prst="rect">
            <a:avLst/>
          </a:prstGeom>
          <a:noFill/>
          <a:ln w="9525">
            <a:noFill/>
            <a:miter lim="800000"/>
            <a:headEnd/>
            <a:tailEnd/>
          </a:ln>
        </p:spPr>
      </p:pic>
      <p:pic>
        <p:nvPicPr>
          <p:cNvPr id="88069" name="Picture 4" descr="battle of long island2.jpg"/>
          <p:cNvPicPr>
            <a:picLocks noChangeAspect="1"/>
          </p:cNvPicPr>
          <p:nvPr/>
        </p:nvPicPr>
        <p:blipFill>
          <a:blip r:embed="rId3"/>
          <a:srcRect/>
          <a:stretch>
            <a:fillRect/>
          </a:stretch>
        </p:blipFill>
        <p:spPr bwMode="auto">
          <a:xfrm>
            <a:off x="4419600" y="3505200"/>
            <a:ext cx="4724400" cy="33528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Christmas night 1776</a:t>
            </a:r>
            <a:endParaRPr lang="en-US" dirty="0"/>
          </a:p>
        </p:txBody>
      </p:sp>
      <p:sp>
        <p:nvSpPr>
          <p:cNvPr id="89091" name="Content Placeholder 2"/>
          <p:cNvSpPr>
            <a:spLocks noGrp="1"/>
          </p:cNvSpPr>
          <p:nvPr>
            <p:ph idx="1"/>
          </p:nvPr>
        </p:nvSpPr>
        <p:spPr/>
        <p:txBody>
          <a:bodyPr/>
          <a:lstStyle/>
          <a:p>
            <a:r>
              <a:rPr lang="en-US" sz="2800" smtClean="0"/>
              <a:t>By December 1776 many American soldiers were ready to give up.  </a:t>
            </a:r>
          </a:p>
          <a:p>
            <a:r>
              <a:rPr lang="en-US" sz="2800" smtClean="0"/>
              <a:t>Washington came up with a plan for a surprise attack on the </a:t>
            </a:r>
            <a:r>
              <a:rPr lang="en-US" sz="2800" b="1" smtClean="0"/>
              <a:t>Hessian mercenaries</a:t>
            </a:r>
            <a:r>
              <a:rPr lang="en-US" sz="2800" smtClean="0"/>
              <a:t> since it was rare for battles to be fought in the winter.  </a:t>
            </a:r>
          </a:p>
          <a:p>
            <a:r>
              <a:rPr lang="en-US" sz="2800" smtClean="0"/>
              <a:t>Christmas night 1776 Patriot troops crossed the Delaware River and marched to Trenton, New Jersey.  The Americans attacked the Hessian mercenaries while they were sleeping.  The attacked lasted for an hour before the Hessians surrendered.  This victory gave the Americans hope.</a:t>
            </a:r>
          </a:p>
          <a:p>
            <a:endParaRPr lang="en-US"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Surprise Battle on Christmas</a:t>
            </a:r>
            <a:endParaRPr lang="en-US" dirty="0"/>
          </a:p>
        </p:txBody>
      </p:sp>
      <p:pic>
        <p:nvPicPr>
          <p:cNvPr id="90115" name="Content Placeholder 3" descr="christmas battle.bmp"/>
          <p:cNvPicPr>
            <a:picLocks noGrp="1" noChangeAspect="1"/>
          </p:cNvPicPr>
          <p:nvPr>
            <p:ph idx="1"/>
          </p:nvPr>
        </p:nvPicPr>
        <p:blipFill>
          <a:blip r:embed="rId2"/>
          <a:srcRect/>
          <a:stretch>
            <a:fillRect/>
          </a:stretch>
        </p:blipFill>
        <p:spPr>
          <a:xfrm>
            <a:off x="1295400" y="1376363"/>
            <a:ext cx="7007225" cy="51006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Fort Necessity</a:t>
            </a:r>
            <a:endParaRPr lang="en-US" dirty="0"/>
          </a:p>
        </p:txBody>
      </p:sp>
      <p:pic>
        <p:nvPicPr>
          <p:cNvPr id="17411" name="Content Placeholder 3" descr="George%20Washington%20at%20Ft_%20Necessity.jpg"/>
          <p:cNvPicPr>
            <a:picLocks noGrp="1" noChangeAspect="1"/>
          </p:cNvPicPr>
          <p:nvPr>
            <p:ph idx="1"/>
          </p:nvPr>
        </p:nvPicPr>
        <p:blipFill>
          <a:blip r:embed="rId2"/>
          <a:srcRect/>
          <a:stretch>
            <a:fillRect/>
          </a:stretch>
        </p:blipFill>
        <p:spPr>
          <a:xfrm>
            <a:off x="0" y="1447800"/>
            <a:ext cx="4191000" cy="5410200"/>
          </a:xfrm>
        </p:spPr>
      </p:pic>
      <p:pic>
        <p:nvPicPr>
          <p:cNvPr id="17412" name="Picture 4" descr="fort nec.jpg"/>
          <p:cNvPicPr>
            <a:picLocks noChangeAspect="1"/>
          </p:cNvPicPr>
          <p:nvPr/>
        </p:nvPicPr>
        <p:blipFill>
          <a:blip r:embed="rId3"/>
          <a:srcRect/>
          <a:stretch>
            <a:fillRect/>
          </a:stretch>
        </p:blipFill>
        <p:spPr bwMode="auto">
          <a:xfrm>
            <a:off x="4191000" y="1447800"/>
            <a:ext cx="4953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British Plan to take New York</a:t>
            </a:r>
            <a:endParaRPr lang="en-US" dirty="0"/>
          </a:p>
        </p:txBody>
      </p:sp>
      <p:sp>
        <p:nvSpPr>
          <p:cNvPr id="91139" name="Content Placeholder 2"/>
          <p:cNvSpPr>
            <a:spLocks noGrp="1"/>
          </p:cNvSpPr>
          <p:nvPr>
            <p:ph idx="1"/>
          </p:nvPr>
        </p:nvSpPr>
        <p:spPr/>
        <p:txBody>
          <a:bodyPr/>
          <a:lstStyle/>
          <a:p>
            <a:r>
              <a:rPr lang="en-US" sz="2800" smtClean="0"/>
              <a:t>In 1777, the British army planned a new </a:t>
            </a:r>
            <a:r>
              <a:rPr lang="en-US" sz="2800" b="1" smtClean="0"/>
              <a:t>campaign</a:t>
            </a:r>
            <a:r>
              <a:rPr lang="en-US" sz="2800" smtClean="0"/>
              <a:t>, which is a series of military actions carried out for a certain goal.  The British wanted to separate communication and supplies from the New England colonies and the rest of the other colonies.  British soldiers were sent to Albany New York to meet with British General John Burgoyne.  </a:t>
            </a:r>
            <a:r>
              <a:rPr lang="en-US" sz="2800" b="1" smtClean="0"/>
              <a:t>Together they would attack the city from the north, south, and west.  </a:t>
            </a:r>
            <a:r>
              <a:rPr lang="en-US" sz="2800" smtClean="0"/>
              <a:t>But the British troops never reached Albany they were slowed down by the battles along the way.  Although this plan could have worked.</a:t>
            </a:r>
          </a:p>
          <a:p>
            <a:endParaRPr lang="en-US"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Battle of Saratoga</a:t>
            </a:r>
            <a:endParaRPr lang="en-US" dirty="0"/>
          </a:p>
        </p:txBody>
      </p:sp>
      <p:sp>
        <p:nvSpPr>
          <p:cNvPr id="92163" name="Content Placeholder 2"/>
          <p:cNvSpPr>
            <a:spLocks noGrp="1"/>
          </p:cNvSpPr>
          <p:nvPr>
            <p:ph idx="1"/>
          </p:nvPr>
        </p:nvSpPr>
        <p:spPr>
          <a:xfrm>
            <a:off x="228600" y="1143000"/>
            <a:ext cx="8686800" cy="4525963"/>
          </a:xfrm>
        </p:spPr>
        <p:txBody>
          <a:bodyPr/>
          <a:lstStyle/>
          <a:p>
            <a:r>
              <a:rPr lang="en-US" sz="3000" smtClean="0"/>
              <a:t>September 19, 1777 Continental forces trapped General Burgoyne’s army by the town of </a:t>
            </a:r>
            <a:r>
              <a:rPr lang="en-US" sz="3000" b="1" smtClean="0"/>
              <a:t>Saratoga, New York</a:t>
            </a:r>
            <a:r>
              <a:rPr lang="en-US" sz="3000" smtClean="0"/>
              <a:t>.  The British soldiers could not break through the Americans’ lines.</a:t>
            </a:r>
          </a:p>
          <a:p>
            <a:r>
              <a:rPr lang="en-US" sz="3000" smtClean="0"/>
              <a:t>The </a:t>
            </a:r>
            <a:r>
              <a:rPr lang="en-US" sz="3000" b="1" smtClean="0"/>
              <a:t>Battle of Saratoga </a:t>
            </a:r>
            <a:r>
              <a:rPr lang="en-US" sz="3000" smtClean="0"/>
              <a:t>was 2 battles that took place over 3 weeks.  The second battle was lead by </a:t>
            </a:r>
            <a:r>
              <a:rPr lang="en-US" sz="3000" b="1" smtClean="0"/>
              <a:t>Benedict Arnold.</a:t>
            </a:r>
            <a:r>
              <a:rPr lang="en-US" sz="3000" smtClean="0"/>
              <a:t>  The British surrendered on October 17</a:t>
            </a:r>
            <a:r>
              <a:rPr lang="en-US" sz="3000" baseline="30000" smtClean="0"/>
              <a:t>th</a:t>
            </a:r>
            <a:r>
              <a:rPr lang="en-US" sz="3000" smtClean="0"/>
              <a:t>.  With the British losing the Battle of Saratoga this was considered the </a:t>
            </a:r>
            <a:r>
              <a:rPr lang="en-US" sz="3000" b="1" smtClean="0"/>
              <a:t>turning point</a:t>
            </a:r>
            <a:r>
              <a:rPr lang="en-US" sz="3000" smtClean="0"/>
              <a:t> (which is an event that causes an important change) of the war.  </a:t>
            </a:r>
          </a:p>
          <a:p>
            <a:endParaRPr lang="en-US"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Battle of Saratoga</a:t>
            </a:r>
            <a:endParaRPr lang="en-US" dirty="0"/>
          </a:p>
        </p:txBody>
      </p:sp>
      <p:pic>
        <p:nvPicPr>
          <p:cNvPr id="93187" name="Content Placeholder 3" descr="battle of saratoga.bmp"/>
          <p:cNvPicPr>
            <a:picLocks noGrp="1" noChangeAspect="1"/>
          </p:cNvPicPr>
          <p:nvPr>
            <p:ph idx="1"/>
          </p:nvPr>
        </p:nvPicPr>
        <p:blipFill>
          <a:blip r:embed="rId2"/>
          <a:srcRect/>
          <a:stretch>
            <a:fillRect/>
          </a:stretch>
        </p:blipFill>
        <p:spPr>
          <a:xfrm>
            <a:off x="990600" y="1119188"/>
            <a:ext cx="7239000" cy="5338762"/>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t>Benedict Arnold</a:t>
            </a:r>
            <a:endParaRPr lang="en-US" dirty="0"/>
          </a:p>
        </p:txBody>
      </p:sp>
      <p:pic>
        <p:nvPicPr>
          <p:cNvPr id="94211" name="Content Placeholder 6" descr="benedict arnold.bmp"/>
          <p:cNvPicPr>
            <a:picLocks noGrp="1" noChangeAspect="1"/>
          </p:cNvPicPr>
          <p:nvPr>
            <p:ph sz="half" idx="1"/>
          </p:nvPr>
        </p:nvPicPr>
        <p:blipFill>
          <a:blip r:embed="rId2"/>
          <a:srcRect/>
          <a:stretch>
            <a:fillRect/>
          </a:stretch>
        </p:blipFill>
        <p:spPr>
          <a:xfrm>
            <a:off x="400050" y="1524000"/>
            <a:ext cx="3811588" cy="4648200"/>
          </a:xfrm>
        </p:spPr>
      </p:pic>
      <p:sp>
        <p:nvSpPr>
          <p:cNvPr id="94212" name="Content Placeholder 5"/>
          <p:cNvSpPr>
            <a:spLocks noGrp="1"/>
          </p:cNvSpPr>
          <p:nvPr>
            <p:ph sz="half" idx="2"/>
          </p:nvPr>
        </p:nvSpPr>
        <p:spPr/>
        <p:txBody>
          <a:bodyPr/>
          <a:lstStyle/>
          <a:p>
            <a:r>
              <a:rPr lang="en-US" smtClean="0"/>
              <a:t>General Benedict Arnold led a group of soldiers in a daring attack to win the Battle of Saratoga.</a:t>
            </a:r>
          </a:p>
          <a:p>
            <a:r>
              <a:rPr lang="en-US" smtClean="0"/>
              <a:t>Later he lead British Attacks on Virginia towns.</a:t>
            </a:r>
          </a:p>
          <a:p>
            <a:r>
              <a:rPr lang="en-US" smtClean="0"/>
              <a:t>He became known as an American traitor.</a:t>
            </a:r>
          </a:p>
          <a:p>
            <a:r>
              <a:rPr lang="en-US" smtClean="0"/>
              <a:t>A traitor is someone who acts against their own country.</a:t>
            </a:r>
          </a:p>
          <a:p>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defRPr/>
            </a:pPr>
            <a:r>
              <a:rPr lang="en-US" dirty="0" smtClean="0"/>
              <a:t>Fall 1777 things take a turn for the worst</a:t>
            </a:r>
            <a:endParaRPr lang="en-US" dirty="0"/>
          </a:p>
        </p:txBody>
      </p:sp>
      <p:sp>
        <p:nvSpPr>
          <p:cNvPr id="95235" name="Content Placeholder 2"/>
          <p:cNvSpPr>
            <a:spLocks noGrp="1"/>
          </p:cNvSpPr>
          <p:nvPr>
            <p:ph idx="1"/>
          </p:nvPr>
        </p:nvSpPr>
        <p:spPr>
          <a:xfrm>
            <a:off x="228600" y="1371600"/>
            <a:ext cx="8686800" cy="4525963"/>
          </a:xfrm>
        </p:spPr>
        <p:txBody>
          <a:bodyPr/>
          <a:lstStyle/>
          <a:p>
            <a:r>
              <a:rPr lang="en-US" sz="2800" smtClean="0"/>
              <a:t>Fall of 1777 the Continental army lost a battle at Brandy Wine and the British captured Philadelphia, where they spent the winter in comfort.</a:t>
            </a:r>
          </a:p>
          <a:p>
            <a:r>
              <a:rPr lang="en-US" sz="2800" smtClean="0"/>
              <a:t> The Continental army spent the winter at Valley Forge, Pennsylvania so that Washington could keep an eye on the British.  This was a very difficult winter for the soldiers.  Congress did not have money to send for supplies.  The soldiers were low on food.  Their clothing was torn and burned from battle and their shoes were falling apart.  New York Governor George Clinton sent barrels of salted pork for the soldiers.</a:t>
            </a:r>
          </a:p>
          <a:p>
            <a:endParaRPr lang="en-US" smtClean="0"/>
          </a:p>
          <a:p>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838200"/>
          </a:xfrm>
        </p:spPr>
        <p:txBody>
          <a:bodyPr/>
          <a:lstStyle/>
          <a:p>
            <a:pPr algn="ctr">
              <a:defRPr/>
            </a:pPr>
            <a:r>
              <a:rPr lang="en-US" dirty="0" smtClean="0"/>
              <a:t>Valley Forge</a:t>
            </a:r>
            <a:endParaRPr lang="en-US" dirty="0"/>
          </a:p>
        </p:txBody>
      </p:sp>
      <p:pic>
        <p:nvPicPr>
          <p:cNvPr id="96259" name="Content Placeholder 5" descr="valleyforge1 washington.jpg"/>
          <p:cNvPicPr>
            <a:picLocks noGrp="1" noChangeAspect="1"/>
          </p:cNvPicPr>
          <p:nvPr>
            <p:ph idx="1"/>
          </p:nvPr>
        </p:nvPicPr>
        <p:blipFill>
          <a:blip r:embed="rId2"/>
          <a:srcRect/>
          <a:stretch>
            <a:fillRect/>
          </a:stretch>
        </p:blipFill>
        <p:spPr>
          <a:xfrm>
            <a:off x="0" y="609600"/>
            <a:ext cx="6096000" cy="3133725"/>
          </a:xfrm>
        </p:spPr>
      </p:pic>
      <p:pic>
        <p:nvPicPr>
          <p:cNvPr id="96260" name="Picture 7" descr="AmericanRevolutionValleyForge1.jpg"/>
          <p:cNvPicPr>
            <a:picLocks noChangeAspect="1"/>
          </p:cNvPicPr>
          <p:nvPr/>
        </p:nvPicPr>
        <p:blipFill>
          <a:blip r:embed="rId3"/>
          <a:srcRect/>
          <a:stretch>
            <a:fillRect/>
          </a:stretch>
        </p:blipFill>
        <p:spPr bwMode="auto">
          <a:xfrm>
            <a:off x="4038600" y="3529013"/>
            <a:ext cx="5105400" cy="3328987"/>
          </a:xfrm>
          <a:prstGeom prst="rect">
            <a:avLst/>
          </a:prstGeom>
          <a:noFill/>
          <a:ln w="9525">
            <a:noFill/>
            <a:miter lim="800000"/>
            <a:headEnd/>
            <a:tailEnd/>
          </a:ln>
        </p:spPr>
      </p:pic>
      <p:pic>
        <p:nvPicPr>
          <p:cNvPr id="96261" name="Picture 8" descr="valley forge camp.jpg"/>
          <p:cNvPicPr>
            <a:picLocks noChangeAspect="1"/>
          </p:cNvPicPr>
          <p:nvPr/>
        </p:nvPicPr>
        <p:blipFill>
          <a:blip r:embed="rId4"/>
          <a:srcRect/>
          <a:stretch>
            <a:fillRect/>
          </a:stretch>
        </p:blipFill>
        <p:spPr bwMode="auto">
          <a:xfrm>
            <a:off x="6096000" y="0"/>
            <a:ext cx="3048000" cy="3505200"/>
          </a:xfrm>
          <a:prstGeom prst="rect">
            <a:avLst/>
          </a:prstGeom>
          <a:noFill/>
          <a:ln w="9525">
            <a:noFill/>
            <a:miter lim="800000"/>
            <a:headEnd/>
            <a:tailEnd/>
          </a:ln>
        </p:spPr>
      </p:pic>
      <p:pic>
        <p:nvPicPr>
          <p:cNvPr id="96262" name="Picture 9" descr="ValleyForgeprayer.jpg"/>
          <p:cNvPicPr>
            <a:picLocks noChangeAspect="1"/>
          </p:cNvPicPr>
          <p:nvPr/>
        </p:nvPicPr>
        <p:blipFill>
          <a:blip r:embed="rId5"/>
          <a:srcRect/>
          <a:stretch>
            <a:fillRect/>
          </a:stretch>
        </p:blipFill>
        <p:spPr bwMode="auto">
          <a:xfrm>
            <a:off x="0" y="3613150"/>
            <a:ext cx="4038600" cy="324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Valley Forge</a:t>
            </a:r>
            <a:endParaRPr lang="en-US" dirty="0"/>
          </a:p>
        </p:txBody>
      </p:sp>
      <p:sp>
        <p:nvSpPr>
          <p:cNvPr id="97283" name="Content Placeholder 2"/>
          <p:cNvSpPr>
            <a:spLocks noGrp="1"/>
          </p:cNvSpPr>
          <p:nvPr>
            <p:ph idx="1"/>
          </p:nvPr>
        </p:nvSpPr>
        <p:spPr/>
        <p:txBody>
          <a:bodyPr/>
          <a:lstStyle/>
          <a:p>
            <a:r>
              <a:rPr lang="en-US" b="1" smtClean="0"/>
              <a:t>Marquis de Lafayette </a:t>
            </a:r>
            <a:r>
              <a:rPr lang="en-US" smtClean="0"/>
              <a:t>traveled from France to join the Continental army.  Lafayette spent his own money to buy warm clothes for the soldiers he led.  The soldiers called him “the soldier’s friend.”  </a:t>
            </a:r>
          </a:p>
          <a:p>
            <a:r>
              <a:rPr lang="en-US" smtClean="0"/>
              <a:t>Things improved at Valley Forge when</a:t>
            </a:r>
            <a:r>
              <a:rPr lang="en-US" b="1" smtClean="0"/>
              <a:t> Friedrich Wilhelm von Steuben </a:t>
            </a:r>
            <a:r>
              <a:rPr lang="en-US" smtClean="0"/>
              <a:t>arrived.  He taught the soldiers better ways to march and fight, and work together.</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Benjamin Franklin Helps</a:t>
            </a:r>
            <a:endParaRPr lang="en-US" dirty="0"/>
          </a:p>
        </p:txBody>
      </p:sp>
      <p:sp>
        <p:nvSpPr>
          <p:cNvPr id="98307" name="Content Placeholder 2"/>
          <p:cNvSpPr>
            <a:spLocks noGrp="1"/>
          </p:cNvSpPr>
          <p:nvPr>
            <p:ph idx="1"/>
          </p:nvPr>
        </p:nvSpPr>
        <p:spPr/>
        <p:txBody>
          <a:bodyPr/>
          <a:lstStyle/>
          <a:p>
            <a:r>
              <a:rPr lang="en-US" smtClean="0"/>
              <a:t>While the war went on </a:t>
            </a:r>
            <a:r>
              <a:rPr lang="en-US" b="1" smtClean="0"/>
              <a:t>Benjamin Franklin</a:t>
            </a:r>
            <a:r>
              <a:rPr lang="en-US" smtClean="0"/>
              <a:t> was in France to</a:t>
            </a:r>
            <a:r>
              <a:rPr lang="en-US" b="1" smtClean="0"/>
              <a:t> negotiate </a:t>
            </a:r>
            <a:r>
              <a:rPr lang="en-US" smtClean="0"/>
              <a:t>(to try to reach an agreement among people).  Franklin convinced the French to send supplies and soldiers to help the Americans beat a common enemy the British.  When the news of the battle of Saratoga reached France the French agreed to help the Americans.</a:t>
            </a:r>
          </a:p>
          <a:p>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More Help for the Americans</a:t>
            </a:r>
            <a:endParaRPr lang="en-US" dirty="0"/>
          </a:p>
        </p:txBody>
      </p:sp>
      <p:sp>
        <p:nvSpPr>
          <p:cNvPr id="99331" name="Content Placeholder 2"/>
          <p:cNvSpPr>
            <a:spLocks noGrp="1"/>
          </p:cNvSpPr>
          <p:nvPr>
            <p:ph sz="half" idx="1"/>
          </p:nvPr>
        </p:nvSpPr>
        <p:spPr/>
        <p:txBody>
          <a:bodyPr/>
          <a:lstStyle/>
          <a:p>
            <a:r>
              <a:rPr lang="en-US" b="1" smtClean="0"/>
              <a:t>Bernardo Galvez</a:t>
            </a:r>
            <a:r>
              <a:rPr lang="en-US" smtClean="0"/>
              <a:t> of Spain gave the Americans guns, food, and money since Spain declared war on Britain also.  Other nations began to help the Americans too.</a:t>
            </a:r>
          </a:p>
          <a:p>
            <a:endParaRPr lang="en-US" smtClean="0"/>
          </a:p>
        </p:txBody>
      </p:sp>
      <p:pic>
        <p:nvPicPr>
          <p:cNvPr id="99332" name="Content Placeholder 4" descr="bernado galvez.jpg"/>
          <p:cNvPicPr>
            <a:picLocks noGrp="1" noChangeAspect="1"/>
          </p:cNvPicPr>
          <p:nvPr>
            <p:ph sz="half" idx="2"/>
          </p:nvPr>
        </p:nvPicPr>
        <p:blipFill>
          <a:blip r:embed="rId2"/>
          <a:srcRect/>
          <a:stretch>
            <a:fillRect/>
          </a:stretch>
        </p:blipFill>
        <p:spPr>
          <a:xfrm>
            <a:off x="4903788" y="1600200"/>
            <a:ext cx="3832225" cy="4724400"/>
          </a:xfr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The War at Sea</a:t>
            </a:r>
            <a:endParaRPr lang="en-US" dirty="0"/>
          </a:p>
        </p:txBody>
      </p:sp>
      <p:sp>
        <p:nvSpPr>
          <p:cNvPr id="100355" name="Content Placeholder 2"/>
          <p:cNvSpPr>
            <a:spLocks noGrp="1"/>
          </p:cNvSpPr>
          <p:nvPr>
            <p:ph idx="1"/>
          </p:nvPr>
        </p:nvSpPr>
        <p:spPr/>
        <p:txBody>
          <a:bodyPr/>
          <a:lstStyle/>
          <a:p>
            <a:r>
              <a:rPr lang="en-US" sz="2800" smtClean="0"/>
              <a:t>Throughout the Revolutionary War, American naval forces tried to avoid a direct confrontation with the powerful British Navy. Instead, they concentrated on disrupting Great Britain's trade. </a:t>
            </a:r>
          </a:p>
          <a:p>
            <a:r>
              <a:rPr lang="en-US" sz="2800" smtClean="0"/>
              <a:t>The small Continental Navy, inflicted heavy damage on British shipping. About 800 British ships were captured or destroyed. The most famous battle involved the </a:t>
            </a:r>
            <a:r>
              <a:rPr lang="en-US" sz="2800" u="sng" smtClean="0"/>
              <a:t>Captain John Paul Jones</a:t>
            </a:r>
            <a:r>
              <a:rPr lang="en-US" sz="2800" smtClean="0"/>
              <a:t>, and the British warship "Serapis." The Americans captured the 44-gun "Serapis" after a bloody, bitter fight off the coast of Great Britain. </a:t>
            </a:r>
          </a:p>
          <a:p>
            <a:pPr>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dirty="0" smtClean="0"/>
              <a:t>Benjamin Franklin</a:t>
            </a:r>
            <a:endParaRPr lang="en-US" dirty="0"/>
          </a:p>
        </p:txBody>
      </p:sp>
      <p:sp>
        <p:nvSpPr>
          <p:cNvPr id="18435" name="Content Placeholder 2"/>
          <p:cNvSpPr>
            <a:spLocks noGrp="1"/>
          </p:cNvSpPr>
          <p:nvPr>
            <p:ph sz="half" idx="1"/>
          </p:nvPr>
        </p:nvSpPr>
        <p:spPr/>
        <p:txBody>
          <a:bodyPr/>
          <a:lstStyle/>
          <a:p>
            <a:pPr eaLnBrk="1" hangingPunct="1"/>
            <a:r>
              <a:rPr lang="en-US" smtClean="0"/>
              <a:t>Benjamin Franklin wanted the colonies to unite and fight the French.  However, the colonies were not ready to unite and fight as one country.</a:t>
            </a:r>
          </a:p>
          <a:p>
            <a:pPr eaLnBrk="1" hangingPunct="1"/>
            <a:endParaRPr lang="en-US" smtClean="0"/>
          </a:p>
        </p:txBody>
      </p:sp>
      <p:pic>
        <p:nvPicPr>
          <p:cNvPr id="18436" name="Content Placeholder 4" descr="ben_franklin.jpg"/>
          <p:cNvPicPr>
            <a:picLocks noGrp="1" noChangeAspect="1"/>
          </p:cNvPicPr>
          <p:nvPr>
            <p:ph sz="half" idx="2"/>
          </p:nvPr>
        </p:nvPicPr>
        <p:blipFill>
          <a:blip r:embed="rId2"/>
          <a:srcRect/>
          <a:stretch>
            <a:fillRect/>
          </a:stretch>
        </p:blipFill>
        <p:spPr>
          <a:xfrm>
            <a:off x="4432300" y="1371600"/>
            <a:ext cx="4711700" cy="5486400"/>
          </a:xfr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John Paul Jones and the Continental Navy</a:t>
            </a:r>
            <a:endParaRPr lang="en-US" dirty="0"/>
          </a:p>
        </p:txBody>
      </p:sp>
      <p:pic>
        <p:nvPicPr>
          <p:cNvPr id="101379" name="Content Placeholder 3" descr="continental navy 2.jpg"/>
          <p:cNvPicPr>
            <a:picLocks noGrp="1" noChangeAspect="1"/>
          </p:cNvPicPr>
          <p:nvPr>
            <p:ph idx="1"/>
          </p:nvPr>
        </p:nvPicPr>
        <p:blipFill>
          <a:blip r:embed="rId2"/>
          <a:srcRect/>
          <a:stretch>
            <a:fillRect/>
          </a:stretch>
        </p:blipFill>
        <p:spPr>
          <a:xfrm>
            <a:off x="3048000" y="1295400"/>
            <a:ext cx="6096000" cy="5562600"/>
          </a:xfrm>
        </p:spPr>
      </p:pic>
      <p:pic>
        <p:nvPicPr>
          <p:cNvPr id="101380" name="Picture 4" descr="John Paul Jones.jpg"/>
          <p:cNvPicPr>
            <a:picLocks noChangeAspect="1"/>
          </p:cNvPicPr>
          <p:nvPr/>
        </p:nvPicPr>
        <p:blipFill>
          <a:blip r:embed="rId3"/>
          <a:srcRect/>
          <a:stretch>
            <a:fillRect/>
          </a:stretch>
        </p:blipFill>
        <p:spPr bwMode="auto">
          <a:xfrm>
            <a:off x="0" y="1295400"/>
            <a:ext cx="3132138"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Revolutionary War Heroes</a:t>
            </a:r>
            <a:endParaRPr lang="en-US" dirty="0"/>
          </a:p>
        </p:txBody>
      </p:sp>
      <p:sp>
        <p:nvSpPr>
          <p:cNvPr id="102403" name="Content Placeholder 2"/>
          <p:cNvSpPr>
            <a:spLocks noGrp="1"/>
          </p:cNvSpPr>
          <p:nvPr>
            <p:ph idx="1"/>
          </p:nvPr>
        </p:nvSpPr>
        <p:spPr/>
        <p:txBody>
          <a:bodyPr/>
          <a:lstStyle/>
          <a:p>
            <a:r>
              <a:rPr lang="en-US" smtClean="0"/>
              <a:t>Many </a:t>
            </a:r>
            <a:r>
              <a:rPr lang="en-US" b="1" smtClean="0"/>
              <a:t>civilians</a:t>
            </a:r>
            <a:r>
              <a:rPr lang="en-US" smtClean="0"/>
              <a:t> helped the Continental Army and Navy during the war.  </a:t>
            </a:r>
            <a:r>
              <a:rPr lang="en-US" b="1" smtClean="0"/>
              <a:t>Civilians</a:t>
            </a:r>
            <a:r>
              <a:rPr lang="en-US" smtClean="0"/>
              <a:t> are people that are not in the military.</a:t>
            </a:r>
          </a:p>
          <a:p>
            <a:r>
              <a:rPr lang="en-US" b="1" smtClean="0"/>
              <a:t>Nathan Hale</a:t>
            </a:r>
            <a:r>
              <a:rPr lang="en-US" smtClean="0"/>
              <a:t> was a teacher but served as an American spy in New York City during the war.  When the British found out what he was doing he was captured and hanged.  He is remembered for these famous words: </a:t>
            </a:r>
            <a:r>
              <a:rPr lang="en-US" b="1" i="1" u="sng" smtClean="0"/>
              <a:t>“I regret that I have but one life to lose for my country.”</a:t>
            </a:r>
            <a:endParaRPr lang="en-US"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Revolutionary War Heroes</a:t>
            </a:r>
            <a:endParaRPr lang="en-US" dirty="0"/>
          </a:p>
        </p:txBody>
      </p:sp>
      <p:sp>
        <p:nvSpPr>
          <p:cNvPr id="103427" name="Content Placeholder 2"/>
          <p:cNvSpPr>
            <a:spLocks noGrp="1"/>
          </p:cNvSpPr>
          <p:nvPr>
            <p:ph idx="1"/>
          </p:nvPr>
        </p:nvSpPr>
        <p:spPr>
          <a:xfrm>
            <a:off x="228600" y="1295400"/>
            <a:ext cx="8686800" cy="4525963"/>
          </a:xfrm>
        </p:spPr>
        <p:txBody>
          <a:bodyPr/>
          <a:lstStyle/>
          <a:p>
            <a:r>
              <a:rPr lang="en-US" b="1" smtClean="0"/>
              <a:t>John Paul Jones</a:t>
            </a:r>
            <a:r>
              <a:rPr lang="en-US" smtClean="0"/>
              <a:t> was an American Navy commander.  He battled British ships that were larger than his own.  He is remembered for one battle in particular.  The British asked Jones to give up.  He replied with these famous words: </a:t>
            </a:r>
            <a:r>
              <a:rPr lang="en-US" b="1" i="1" u="sng" smtClean="0"/>
              <a:t>“I have not yet begun to fight.”</a:t>
            </a:r>
            <a:r>
              <a:rPr lang="en-US" i="1" smtClean="0"/>
              <a:t> </a:t>
            </a:r>
            <a:r>
              <a:rPr lang="en-US" smtClean="0"/>
              <a:t>Jones continued to fight until the British gave up.</a:t>
            </a:r>
          </a:p>
          <a:p>
            <a:r>
              <a:rPr lang="en-US" b="1" smtClean="0"/>
              <a:t>Mary Ludwig Hays McCauley</a:t>
            </a:r>
            <a:r>
              <a:rPr lang="en-US" smtClean="0"/>
              <a:t> earned the name Molly pitcher.  She carried pitchers of water to the soldiers and took her husband’s place firing the cannon after he was wounded.</a:t>
            </a:r>
          </a:p>
          <a:p>
            <a:endParaRPr lang="en-US" smtClean="0"/>
          </a:p>
          <a:p>
            <a:endParaRPr lang="en-US"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The War Moves South</a:t>
            </a:r>
            <a:endParaRPr lang="en-US" dirty="0"/>
          </a:p>
        </p:txBody>
      </p:sp>
      <p:sp>
        <p:nvSpPr>
          <p:cNvPr id="104451" name="Content Placeholder 2"/>
          <p:cNvSpPr>
            <a:spLocks noGrp="1"/>
          </p:cNvSpPr>
          <p:nvPr>
            <p:ph idx="1"/>
          </p:nvPr>
        </p:nvSpPr>
        <p:spPr/>
        <p:txBody>
          <a:bodyPr/>
          <a:lstStyle/>
          <a:p>
            <a:r>
              <a:rPr lang="en-US" smtClean="0"/>
              <a:t>Once the British found out that the Americans were receiving help from France they decided to move the fighting to the South before the French could arrive.</a:t>
            </a:r>
          </a:p>
          <a:p>
            <a:r>
              <a:rPr lang="en-US" smtClean="0"/>
              <a:t>By moving the fighting to the south the British hoped to receive help from many of the loyalists who lived there and to capture the Southern ports so that they could receive supplies from their British navy ships.</a:t>
            </a:r>
          </a:p>
          <a:p>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Battles in the South</a:t>
            </a:r>
            <a:endParaRPr lang="en-US" dirty="0"/>
          </a:p>
        </p:txBody>
      </p:sp>
      <p:sp>
        <p:nvSpPr>
          <p:cNvPr id="105475" name="Content Placeholder 2"/>
          <p:cNvSpPr>
            <a:spLocks noGrp="1"/>
          </p:cNvSpPr>
          <p:nvPr>
            <p:ph idx="1"/>
          </p:nvPr>
        </p:nvSpPr>
        <p:spPr>
          <a:xfrm>
            <a:off x="304800" y="1371600"/>
            <a:ext cx="8686800" cy="4525963"/>
          </a:xfrm>
        </p:spPr>
        <p:txBody>
          <a:bodyPr/>
          <a:lstStyle/>
          <a:p>
            <a:r>
              <a:rPr lang="en-US" sz="2800" smtClean="0"/>
              <a:t>However the British did not expect the fighting to be much more difficult and lost several battles along the frontier.</a:t>
            </a:r>
          </a:p>
          <a:p>
            <a:r>
              <a:rPr lang="en-US" sz="2800" b="1" smtClean="0"/>
              <a:t>Savannah, Georgia</a:t>
            </a:r>
            <a:r>
              <a:rPr lang="en-US" sz="2800" smtClean="0"/>
              <a:t> was Britain’s first target in the South.  3,500 British soldiers landed near the town and attacked the American soldiers.</a:t>
            </a:r>
          </a:p>
          <a:p>
            <a:r>
              <a:rPr lang="en-US" sz="2800" smtClean="0"/>
              <a:t>The British later took</a:t>
            </a:r>
            <a:r>
              <a:rPr lang="en-US" sz="2800" b="1" smtClean="0"/>
              <a:t> Charleston, South Carolina </a:t>
            </a:r>
            <a:r>
              <a:rPr lang="en-US" sz="2800" smtClean="0"/>
              <a:t>once again the Americans were outnumbered.</a:t>
            </a:r>
          </a:p>
          <a:p>
            <a:r>
              <a:rPr lang="en-US" sz="2800" smtClean="0"/>
              <a:t>In 1781, </a:t>
            </a:r>
            <a:r>
              <a:rPr lang="en-US" sz="2800" b="1" smtClean="0"/>
              <a:t>Benedict Arnold</a:t>
            </a:r>
            <a:r>
              <a:rPr lang="en-US" sz="2800" smtClean="0"/>
              <a:t>, a former Continental Army officer became an American </a:t>
            </a:r>
            <a:r>
              <a:rPr lang="en-US" sz="2800" b="1" smtClean="0"/>
              <a:t>traitor </a:t>
            </a:r>
            <a:r>
              <a:rPr lang="en-US" sz="2800" smtClean="0"/>
              <a:t>(someone who acts against their own country).  He led British attacks on Virginia towns.</a:t>
            </a:r>
          </a:p>
          <a:p>
            <a:r>
              <a:rPr lang="en-US" smtClean="0"/>
              <a:t> </a:t>
            </a:r>
          </a:p>
          <a:p>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Attack on Savannah</a:t>
            </a:r>
            <a:endParaRPr lang="en-US" dirty="0"/>
          </a:p>
        </p:txBody>
      </p:sp>
      <p:pic>
        <p:nvPicPr>
          <p:cNvPr id="106499" name="Content Placeholder 3" descr="Savannah%20revolutionary-war-051.jpg"/>
          <p:cNvPicPr>
            <a:picLocks noGrp="1" noChangeAspect="1"/>
          </p:cNvPicPr>
          <p:nvPr>
            <p:ph idx="1"/>
          </p:nvPr>
        </p:nvPicPr>
        <p:blipFill>
          <a:blip r:embed="rId2"/>
          <a:srcRect/>
          <a:stretch>
            <a:fillRect/>
          </a:stretch>
        </p:blipFill>
        <p:spPr>
          <a:xfrm>
            <a:off x="0" y="1082675"/>
            <a:ext cx="9137650" cy="5775325"/>
          </a:xfrm>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Attack on Charleston</a:t>
            </a:r>
            <a:endParaRPr lang="en-US" dirty="0"/>
          </a:p>
        </p:txBody>
      </p:sp>
      <p:pic>
        <p:nvPicPr>
          <p:cNvPr id="107523" name="Content Placeholder 3" descr="charleston.bmp"/>
          <p:cNvPicPr>
            <a:picLocks noGrp="1" noChangeAspect="1"/>
          </p:cNvPicPr>
          <p:nvPr>
            <p:ph idx="1"/>
          </p:nvPr>
        </p:nvPicPr>
        <p:blipFill>
          <a:blip r:embed="rId2"/>
          <a:srcRect/>
          <a:stretch>
            <a:fillRect/>
          </a:stretch>
        </p:blipFill>
        <p:spPr>
          <a:xfrm>
            <a:off x="0" y="1085850"/>
            <a:ext cx="9313863" cy="5772150"/>
          </a:xfr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Americans Fight Back</a:t>
            </a:r>
            <a:endParaRPr lang="en-US" dirty="0"/>
          </a:p>
        </p:txBody>
      </p:sp>
      <p:sp>
        <p:nvSpPr>
          <p:cNvPr id="108547" name="Content Placeholder 2"/>
          <p:cNvSpPr>
            <a:spLocks noGrp="1"/>
          </p:cNvSpPr>
          <p:nvPr>
            <p:ph idx="1"/>
          </p:nvPr>
        </p:nvSpPr>
        <p:spPr/>
        <p:txBody>
          <a:bodyPr/>
          <a:lstStyle/>
          <a:p>
            <a:r>
              <a:rPr lang="en-US" sz="2600" smtClean="0"/>
              <a:t>By this time the Americans lost several battles to the British, but they continued to keep fighting and decided not to give up.</a:t>
            </a:r>
          </a:p>
          <a:p>
            <a:r>
              <a:rPr lang="en-US" sz="2600" b="1" smtClean="0"/>
              <a:t>Nathaniel Greene</a:t>
            </a:r>
            <a:r>
              <a:rPr lang="en-US" sz="2600" smtClean="0"/>
              <a:t> was a general who led the Continental Army in the South.  He is remembered for these famous words: </a:t>
            </a:r>
            <a:r>
              <a:rPr lang="en-US" sz="2600" b="1" i="1" u="sng" smtClean="0"/>
              <a:t>“We fight, get beat, rise, and fight again.”</a:t>
            </a:r>
            <a:r>
              <a:rPr lang="en-US" sz="2600" smtClean="0"/>
              <a:t>  </a:t>
            </a:r>
          </a:p>
          <a:p>
            <a:r>
              <a:rPr lang="en-US" sz="2600" b="1" smtClean="0"/>
              <a:t>January 1781, </a:t>
            </a:r>
            <a:r>
              <a:rPr lang="en-US" sz="2600" smtClean="0"/>
              <a:t>the Americans won a major battle at Cowpens.</a:t>
            </a:r>
          </a:p>
          <a:p>
            <a:r>
              <a:rPr lang="en-US" sz="2600" b="1" smtClean="0"/>
              <a:t>March 1781, </a:t>
            </a:r>
            <a:r>
              <a:rPr lang="en-US" sz="2600" smtClean="0"/>
              <a:t>the Americans and British battled at Gilford Courthouse in North Carolina.  Although the British held the field both sides were badly weakened.</a:t>
            </a:r>
          </a:p>
          <a:p>
            <a:endParaRPr lang="en-US"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The War Ends</a:t>
            </a:r>
            <a:endParaRPr lang="en-US" dirty="0"/>
          </a:p>
        </p:txBody>
      </p:sp>
      <p:sp>
        <p:nvSpPr>
          <p:cNvPr id="109571" name="Content Placeholder 2"/>
          <p:cNvSpPr>
            <a:spLocks noGrp="1"/>
          </p:cNvSpPr>
          <p:nvPr>
            <p:ph idx="1"/>
          </p:nvPr>
        </p:nvSpPr>
        <p:spPr/>
        <p:txBody>
          <a:bodyPr/>
          <a:lstStyle/>
          <a:p>
            <a:r>
              <a:rPr lang="en-US" b="1" smtClean="0"/>
              <a:t>Summer of 1781, </a:t>
            </a:r>
            <a:r>
              <a:rPr lang="en-US" smtClean="0"/>
              <a:t>British General </a:t>
            </a:r>
            <a:r>
              <a:rPr lang="en-US" b="1" smtClean="0"/>
              <a:t>Charles Cornwallis</a:t>
            </a:r>
            <a:r>
              <a:rPr lang="en-US" smtClean="0"/>
              <a:t> had set up his headquarters in </a:t>
            </a:r>
            <a:r>
              <a:rPr lang="en-US" b="1" smtClean="0"/>
              <a:t>Yorktown, Virginia</a:t>
            </a:r>
            <a:r>
              <a:rPr lang="en-US" smtClean="0"/>
              <a:t>.  Yorktown was easily surrounded by the Americans and the French.  </a:t>
            </a:r>
            <a:r>
              <a:rPr lang="en-US" b="1" smtClean="0"/>
              <a:t>Cornwallis</a:t>
            </a:r>
            <a:r>
              <a:rPr lang="en-US" smtClean="0"/>
              <a:t> was trapped and under attack by both land and sea.  He was surrounded for weeks and finally on </a:t>
            </a:r>
            <a:r>
              <a:rPr lang="en-US" b="1" smtClean="0"/>
              <a:t>October 29, 1781</a:t>
            </a:r>
            <a:r>
              <a:rPr lang="en-US" smtClean="0"/>
              <a:t> he finally gave up and the Americans at last had beaten the British.</a:t>
            </a:r>
          </a:p>
          <a:p>
            <a:endParaRPr lang="en-US"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Yorktown</a:t>
            </a:r>
            <a:endParaRPr lang="en-US" dirty="0"/>
          </a:p>
        </p:txBody>
      </p:sp>
      <p:pic>
        <p:nvPicPr>
          <p:cNvPr id="110595" name="Content Placeholder 3" descr="battle-yorktown.jpg"/>
          <p:cNvPicPr>
            <a:picLocks noGrp="1" noChangeAspect="1"/>
          </p:cNvPicPr>
          <p:nvPr>
            <p:ph idx="1"/>
          </p:nvPr>
        </p:nvPicPr>
        <p:blipFill>
          <a:blip r:embed="rId2"/>
          <a:srcRect/>
          <a:stretch>
            <a:fillRect/>
          </a:stretch>
        </p:blipFill>
        <p:spPr>
          <a:xfrm>
            <a:off x="685800" y="1090613"/>
            <a:ext cx="7716838" cy="5310187"/>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4027</TotalTime>
  <Words>6659</Words>
  <Application>Microsoft Office PowerPoint</Application>
  <PresentationFormat>On-screen Show (4:3)</PresentationFormat>
  <Paragraphs>368</Paragraphs>
  <Slides>109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109</vt:i4>
      </vt:variant>
    </vt:vector>
  </HeadingPairs>
  <TitlesOfParts>
    <vt:vector size="116" baseType="lpstr">
      <vt:lpstr>Arial</vt:lpstr>
      <vt:lpstr>Franklin Gothic Medium</vt:lpstr>
      <vt:lpstr>Franklin Gothic Book</vt:lpstr>
      <vt:lpstr>Wingdings 2</vt:lpstr>
      <vt:lpstr>Calibri</vt:lpstr>
      <vt:lpstr>Times New Roman</vt:lpstr>
      <vt:lpstr>Trek</vt:lpstr>
      <vt:lpstr>The Road to the American Revolution</vt:lpstr>
      <vt:lpstr>Key Vocabulary</vt:lpstr>
      <vt:lpstr>Fighting for control</vt:lpstr>
      <vt:lpstr>Claims to Ohio Valley</vt:lpstr>
      <vt:lpstr>Fighting for Control</vt:lpstr>
      <vt:lpstr>Slide 6</vt:lpstr>
      <vt:lpstr>Fighting for Control</vt:lpstr>
      <vt:lpstr>Fort Necessity</vt:lpstr>
      <vt:lpstr>Benjamin Franklin</vt:lpstr>
      <vt:lpstr>Colonists Need Help</vt:lpstr>
      <vt:lpstr>British Parliment</vt:lpstr>
      <vt:lpstr>Treaty of Paris</vt:lpstr>
      <vt:lpstr>Troubles Continue </vt:lpstr>
      <vt:lpstr>Proclamation of 1763</vt:lpstr>
      <vt:lpstr>Colonists Speak Out </vt:lpstr>
      <vt:lpstr>Causes that lead to the American Revolution</vt:lpstr>
      <vt:lpstr>Townshend Acts </vt:lpstr>
      <vt:lpstr>The Sons and Daughters of Liberty </vt:lpstr>
      <vt:lpstr>The Sons and Daughters of Liberty </vt:lpstr>
      <vt:lpstr>Committees of Correspondence </vt:lpstr>
      <vt:lpstr>Samuel adams</vt:lpstr>
      <vt:lpstr>The Boston Massacre </vt:lpstr>
      <vt:lpstr>The Boston Massacre</vt:lpstr>
      <vt:lpstr>Crispus Attucks</vt:lpstr>
      <vt:lpstr>Boston Tea Party </vt:lpstr>
      <vt:lpstr>Boston Tea Party</vt:lpstr>
      <vt:lpstr>Intolerable Acts </vt:lpstr>
      <vt:lpstr>Quartering Act of 1765 </vt:lpstr>
      <vt:lpstr>Let’s Review!</vt:lpstr>
      <vt:lpstr>Important People</vt:lpstr>
      <vt:lpstr>The beginning</vt:lpstr>
      <vt:lpstr>The First Continental Congress </vt:lpstr>
      <vt:lpstr>Paul Revere</vt:lpstr>
      <vt:lpstr>Lexington and Concord </vt:lpstr>
      <vt:lpstr>Lexington &amp; Concord, Minutemen</vt:lpstr>
      <vt:lpstr>The Second Continental Congress </vt:lpstr>
      <vt:lpstr>Commander and Chief</vt:lpstr>
      <vt:lpstr>2nd Continental Congress</vt:lpstr>
      <vt:lpstr>The Battle of Bunker Hill </vt:lpstr>
      <vt:lpstr>The Battle of Bunker Hill </vt:lpstr>
      <vt:lpstr>The Olive Branch Petition </vt:lpstr>
      <vt:lpstr>Declaring Independence </vt:lpstr>
      <vt:lpstr>The Road to freedom</vt:lpstr>
      <vt:lpstr>John Adams   Richard Henry Lee</vt:lpstr>
      <vt:lpstr>Thomas Jefferson</vt:lpstr>
      <vt:lpstr>Declaration of Independence</vt:lpstr>
      <vt:lpstr>Declaration of Independence</vt:lpstr>
      <vt:lpstr>Declaration of Independence</vt:lpstr>
      <vt:lpstr>INDEPENDENCE DAY July 4, 1776</vt:lpstr>
      <vt:lpstr>Important People</vt:lpstr>
      <vt:lpstr>Forming a New Government </vt:lpstr>
      <vt:lpstr>Articles of Confederation</vt:lpstr>
      <vt:lpstr>Articles of Confederation</vt:lpstr>
      <vt:lpstr>Americans and The Revolution </vt:lpstr>
      <vt:lpstr>Which side to choose?</vt:lpstr>
      <vt:lpstr>Patriots  Vs.   Loyalist</vt:lpstr>
      <vt:lpstr>Personal Hardships</vt:lpstr>
      <vt:lpstr>British Destroy towns and homes of the colonists</vt:lpstr>
      <vt:lpstr>Economic Hardships</vt:lpstr>
      <vt:lpstr>Economic Hardships</vt:lpstr>
      <vt:lpstr>Continentals</vt:lpstr>
      <vt:lpstr>MORE ECONOMIC HARDSHIPS</vt:lpstr>
      <vt:lpstr>Women and the War</vt:lpstr>
      <vt:lpstr>Women in History</vt:lpstr>
      <vt:lpstr>Nancy Hart       Molly Pitcher         Deborah Sampson </vt:lpstr>
      <vt:lpstr>Women Heroes</vt:lpstr>
      <vt:lpstr>Margret Corbin        Abigail Adams</vt:lpstr>
      <vt:lpstr>African Americans, free and Enslaved</vt:lpstr>
      <vt:lpstr>James Armistead</vt:lpstr>
      <vt:lpstr>African Americans, free and Enslaved</vt:lpstr>
      <vt:lpstr>Native Americans in the revolution</vt:lpstr>
      <vt:lpstr>Native Americans in the American Revolution</vt:lpstr>
      <vt:lpstr>Important People</vt:lpstr>
      <vt:lpstr>Comparing the British and Colonial Armies</vt:lpstr>
      <vt:lpstr>Continental   British</vt:lpstr>
      <vt:lpstr>British Fighting Style</vt:lpstr>
      <vt:lpstr>Battle of Long Island</vt:lpstr>
      <vt:lpstr>Christmas night 1776</vt:lpstr>
      <vt:lpstr>Surprise Battle on Christmas</vt:lpstr>
      <vt:lpstr>The British Plan to take New York</vt:lpstr>
      <vt:lpstr>Battle of Saratoga</vt:lpstr>
      <vt:lpstr>Battle of Saratoga</vt:lpstr>
      <vt:lpstr>Benedict Arnold</vt:lpstr>
      <vt:lpstr>Fall 1777 things take a turn for the worst</vt:lpstr>
      <vt:lpstr>Valley Forge</vt:lpstr>
      <vt:lpstr>Valley Forge</vt:lpstr>
      <vt:lpstr>Benjamin Franklin Helps</vt:lpstr>
      <vt:lpstr>More Help for the Americans</vt:lpstr>
      <vt:lpstr>The War at Sea</vt:lpstr>
      <vt:lpstr>John Paul Jones and the Continental Navy</vt:lpstr>
      <vt:lpstr>Revolutionary War Heroes</vt:lpstr>
      <vt:lpstr>Revolutionary War Heroes</vt:lpstr>
      <vt:lpstr>The War Moves South</vt:lpstr>
      <vt:lpstr>Battles in the South</vt:lpstr>
      <vt:lpstr>Attack on Savannah</vt:lpstr>
      <vt:lpstr>Attack on Charleston</vt:lpstr>
      <vt:lpstr>Americans Fight Back</vt:lpstr>
      <vt:lpstr>The War Ends</vt:lpstr>
      <vt:lpstr>Yorktown</vt:lpstr>
      <vt:lpstr>People to know</vt:lpstr>
      <vt:lpstr>Treaty of Paris</vt:lpstr>
      <vt:lpstr>Treaty of Paris</vt:lpstr>
      <vt:lpstr>Effects of War</vt:lpstr>
      <vt:lpstr>When will slavery end?</vt:lpstr>
      <vt:lpstr>Western Settlements </vt:lpstr>
      <vt:lpstr>Northwest Territory</vt:lpstr>
      <vt:lpstr>Northwest Territory </vt:lpstr>
      <vt:lpstr>Battles for Land </vt:lpstr>
      <vt:lpstr>Sum it All up?</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Features and Graphic Sources</dc:title>
  <dc:creator>e200512272</dc:creator>
  <cp:lastModifiedBy>e201100013</cp:lastModifiedBy>
  <cp:revision>110</cp:revision>
  <dcterms:created xsi:type="dcterms:W3CDTF">2009-11-03T13:12:06Z</dcterms:created>
  <dcterms:modified xsi:type="dcterms:W3CDTF">2011-11-07T11:54:23Z</dcterms:modified>
</cp:coreProperties>
</file>